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07" r:id="rId53"/>
    <p:sldId id="309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İRİŞ" id="{D4002CD1-7B12-489E-8355-6404749457E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ARAMA KAYITLARI PROJESİ" id="{911FC259-500A-4195-8289-0CD83E8F7C8D}">
          <p14:sldIdLst>
            <p14:sldId id="264"/>
            <p14:sldId id="263"/>
            <p14:sldId id="265"/>
            <p14:sldId id="266"/>
            <p14:sldId id="267"/>
          </p14:sldIdLst>
        </p14:section>
        <p14:section name="API HAZIRLAMA" id="{56F47676-34AB-4D59-BF43-7B835212604E}">
          <p14:sldIdLst>
            <p14:sldId id="268"/>
          </p14:sldIdLst>
        </p14:section>
        <p14:section name="sınıflar" id="{0C3C8800-35B4-491D-B217-905AA36734FE}">
          <p14:sldIdLst>
            <p14:sldId id="269"/>
            <p14:sldId id="270"/>
          </p14:sldIdLst>
        </p14:section>
        <p14:section name="test Adım 1" id="{663ADC18-CDCE-457F-94C3-976CDA63B883}">
          <p14:sldIdLst>
            <p14:sldId id="272"/>
          </p14:sldIdLst>
        </p14:section>
        <p14:section name="test Adım 2" id="{63F961B9-4F1D-479C-9B76-1C7B4296FD5E}">
          <p14:sldIdLst>
            <p14:sldId id="273"/>
          </p14:sldIdLst>
        </p14:section>
        <p14:section name="test Adım 3" id="{8E153C62-578A-4B9B-BD85-DFD15B24A8CE}">
          <p14:sldIdLst>
            <p14:sldId id="274"/>
          </p14:sldIdLst>
        </p14:section>
        <p14:section name="farklı bilgilerin de gönderilmesi" id="{E781CD58-0CB5-4D6A-A830-493923834600}">
          <p14:sldIdLst>
            <p14:sldId id="275"/>
          </p14:sldIdLst>
        </p14:section>
        <p14:section name="verileri json a dönüştürme" id="{2BCE2B3A-26A2-45D6-BF86-90CDF61168CC}">
          <p14:sldIdLst>
            <p14:sldId id="276"/>
            <p14:sldId id="277"/>
          </p14:sldIdLst>
        </p14:section>
        <p14:section name="KAFAYA PRODUCE ETME" id="{E84CF5DE-EB42-4188-8A33-77CF9976FF65}">
          <p14:sldIdLst/>
        </p14:section>
        <p14:section name="import etme hatası giderme" id="{71E71F43-2826-4D07-88C9-1D186AE13A0C}">
          <p14:sldIdLst>
            <p14:sldId id="278"/>
            <p14:sldId id="279"/>
            <p14:sldId id="280"/>
            <p14:sldId id="281"/>
          </p14:sldIdLst>
        </p14:section>
        <p14:section name="producer test" id="{0D8D1DA8-2F1A-46DC-850E-84E8F35102AF}">
          <p14:sldIdLst>
            <p14:sldId id="282"/>
            <p14:sldId id="283"/>
          </p14:sldIdLst>
        </p14:section>
        <p14:section name="SPARK CONSUMER FROM KAFKA" id="{3722C9A8-EE98-4C4C-BA81-7432C257A76B}">
          <p14:sldIdLst>
            <p14:sldId id="284"/>
          </p14:sldIdLst>
        </p14:section>
        <p14:section name="java hatası giderme" id="{FD81B40D-AA51-4838-8AD9-C71F1287D830}">
          <p14:sldIdLst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suni veri oluşturma" id="{EA603E20-C3C8-4B03-A251-10FF726044B6}">
          <p14:sldIdLst>
            <p14:sldId id="291"/>
          </p14:sldIdLst>
        </p14:section>
        <p14:section name="SPARK İLE BATCH VERİ ANALİZİ" id="{5E2A72C8-964C-4917-A715-CB139A35C3F5}">
          <p14:sldIdLst>
            <p14:sldId id="292"/>
          </p14:sldIdLst>
        </p14:section>
        <p14:section name="sonucun mongodb ye yazılması" id="{36D3F866-3A5A-4188-A2E1-E46F25E4DC0F}">
          <p14:sldIdLst>
            <p14:sldId id="293"/>
            <p14:sldId id="294"/>
          </p14:sldIdLst>
        </p14:section>
        <p14:section name="pivot işlemleri" id="{6BEEC9ED-E4DC-4D6D-882F-EA1472EC7399}">
          <p14:sldIdLst>
            <p14:sldId id="295"/>
            <p14:sldId id="296"/>
            <p14:sldId id="297"/>
          </p14:sldIdLst>
        </p14:section>
        <p14:section name="STREAMING - REAL TIME UYGULAMA" id="{6C1CA9E3-5B38-40C0-AAB8-4224F02EA138}">
          <p14:sldIdLst>
            <p14:sldId id="298"/>
            <p14:sldId id="299"/>
            <p14:sldId id="300"/>
            <p14:sldId id="301"/>
            <p14:sldId id="302"/>
          </p14:sldIdLst>
        </p14:section>
        <p14:section name="GERÇEK ZAMLI ÜRÜN TAKİBİ" id="{48167EBF-6301-4544-BC19-50014C380F37}">
          <p14:sldIdLst>
            <p14:sldId id="303"/>
            <p14:sldId id="304"/>
          </p14:sldIdLst>
        </p14:section>
        <p14:section name="GÜNÜN EN YOĞUN SAATLERİNİN TESPİTİ" id="{F014E3E4-0484-4037-B093-ACF6DBBC7D88}">
          <p14:sldIdLst>
            <p14:sldId id="305"/>
          </p14:sldIdLst>
        </p14:section>
        <p14:section name="FRONT END EKLENMESİ" id="{71606094-76F0-4CC3-AEDC-38A8DF060935}">
          <p14:sldIdLst>
            <p14:sldId id="306"/>
            <p14:sldId id="308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al Aksu" initials="CA" lastIdx="1" clrIdx="0">
    <p:extLst>
      <p:ext uri="{19B8F6BF-5375-455C-9EA6-DF929625EA0E}">
        <p15:presenceInfo xmlns:p15="http://schemas.microsoft.com/office/powerpoint/2012/main" userId="Celal Ak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spark-connector/v2.4/java-api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8093ABC-746D-47C7-A57A-7D320A48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AB33FD9-D4CA-4DB5-BE68-3BF73CE3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B400ADB-2284-4B78-91D8-5C3DFA87D37D}"/>
              </a:ext>
            </a:extLst>
          </p:cNvPr>
          <p:cNvSpPr txBox="1"/>
          <p:nvPr/>
        </p:nvSpPr>
        <p:spPr>
          <a:xfrm>
            <a:off x="9791114" y="2504049"/>
            <a:ext cx="1857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Sitede sağ tıklayıp</a:t>
            </a:r>
          </a:p>
          <a:p>
            <a:r>
              <a:rPr lang="tr-TR" dirty="0"/>
              <a:t>incele seçeneğini</a:t>
            </a:r>
          </a:p>
          <a:p>
            <a:r>
              <a:rPr lang="tr-TR" dirty="0"/>
              <a:t>seçtiğimizde</a:t>
            </a:r>
          </a:p>
          <a:p>
            <a:r>
              <a:rPr lang="tr-TR" dirty="0"/>
              <a:t>aşağıdaki gibi</a:t>
            </a:r>
          </a:p>
          <a:p>
            <a:r>
              <a:rPr lang="tr-TR" dirty="0"/>
              <a:t>bir ekran gelir.</a:t>
            </a: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0C7F0FB-8E6A-432E-8A05-8738304D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D84369-35C0-4C18-890D-0405F68731B9}"/>
              </a:ext>
            </a:extLst>
          </p:cNvPr>
          <p:cNvSpPr txBox="1"/>
          <p:nvPr/>
        </p:nvSpPr>
        <p:spPr>
          <a:xfrm>
            <a:off x="153570" y="154744"/>
            <a:ext cx="527538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Burada "Network" kısmında XHR seçildiğinde, arama</a:t>
            </a:r>
          </a:p>
          <a:p>
            <a:r>
              <a:rPr lang="tr-TR" dirty="0">
                <a:solidFill>
                  <a:schemeClr val="bg1"/>
                </a:solidFill>
              </a:rPr>
              <a:t>bölümüne yapılan arama ile ilgili "</a:t>
            </a:r>
            <a:r>
              <a:rPr lang="tr-TR" dirty="0" err="1">
                <a:solidFill>
                  <a:schemeClr val="bg1"/>
                </a:solidFill>
              </a:rPr>
              <a:t>searchTerm</a:t>
            </a:r>
            <a:r>
              <a:rPr lang="tr-TR" dirty="0">
                <a:solidFill>
                  <a:schemeClr val="bg1"/>
                </a:solidFill>
              </a:rPr>
              <a:t>"</a:t>
            </a:r>
          </a:p>
          <a:p>
            <a:r>
              <a:rPr lang="tr-TR" dirty="0">
                <a:solidFill>
                  <a:schemeClr val="bg1"/>
                </a:solidFill>
              </a:rPr>
              <a:t>adında bir istekte bulunuyor.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Burada "Network" ve XHR seçeneklerinin seçildiğine </a:t>
            </a:r>
            <a:r>
              <a:rPr lang="tr-TR" dirty="0" err="1">
                <a:solidFill>
                  <a:schemeClr val="bg1"/>
                </a:solidFill>
              </a:rPr>
              <a:t>dikkkat</a:t>
            </a:r>
            <a:r>
              <a:rPr lang="tr-TR" dirty="0">
                <a:solidFill>
                  <a:schemeClr val="bg1"/>
                </a:solidFill>
              </a:rPr>
              <a:t> ediniz.  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795DE68B-704F-4503-8B6A-D32FE9057998}"/>
              </a:ext>
            </a:extLst>
          </p:cNvPr>
          <p:cNvSpPr/>
          <p:nvPr/>
        </p:nvSpPr>
        <p:spPr>
          <a:xfrm>
            <a:off x="8299938" y="914400"/>
            <a:ext cx="604911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587A55CC-C3F2-4EE8-A790-CA1F589A43E2}"/>
              </a:ext>
            </a:extLst>
          </p:cNvPr>
          <p:cNvSpPr/>
          <p:nvPr/>
        </p:nvSpPr>
        <p:spPr>
          <a:xfrm>
            <a:off x="8494541" y="1359877"/>
            <a:ext cx="604911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1F5E319-FCD2-42DD-9B80-036DF7EBD316}"/>
              </a:ext>
            </a:extLst>
          </p:cNvPr>
          <p:cNvSpPr/>
          <p:nvPr/>
        </p:nvSpPr>
        <p:spPr>
          <a:xfrm>
            <a:off x="7882595" y="2555401"/>
            <a:ext cx="604911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CD797413-D34B-44AF-BB78-E6CA926639E5}"/>
              </a:ext>
            </a:extLst>
          </p:cNvPr>
          <p:cNvSpPr/>
          <p:nvPr/>
        </p:nvSpPr>
        <p:spPr>
          <a:xfrm>
            <a:off x="9064282" y="2555401"/>
            <a:ext cx="604911" cy="281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04C13016-DE8B-4D39-AC0F-3C1E1C52FC46}"/>
              </a:ext>
            </a:extLst>
          </p:cNvPr>
          <p:cNvSpPr/>
          <p:nvPr/>
        </p:nvSpPr>
        <p:spPr>
          <a:xfrm>
            <a:off x="6005730" y="4009292"/>
            <a:ext cx="1604892" cy="279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07ABBB0A-175B-4E7C-A610-4F0206BB03F5}"/>
              </a:ext>
            </a:extLst>
          </p:cNvPr>
          <p:cNvSpPr txBox="1"/>
          <p:nvPr/>
        </p:nvSpPr>
        <p:spPr>
          <a:xfrm>
            <a:off x="153570" y="3110359"/>
            <a:ext cx="5670455" cy="34163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</a:t>
            </a:r>
            <a:r>
              <a:rPr lang="tr-TR" dirty="0" err="1">
                <a:solidFill>
                  <a:schemeClr val="bg1"/>
                </a:solidFill>
              </a:rPr>
              <a:t>searchTerm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backend</a:t>
            </a:r>
            <a:r>
              <a:rPr lang="tr-TR" dirty="0">
                <a:solidFill>
                  <a:schemeClr val="bg1"/>
                </a:solidFill>
              </a:rPr>
              <a:t> kısmına yapılan istektir.</a:t>
            </a:r>
          </a:p>
          <a:p>
            <a:r>
              <a:rPr lang="tr-TR" dirty="0">
                <a:solidFill>
                  <a:schemeClr val="bg1"/>
                </a:solidFill>
              </a:rPr>
              <a:t>Bu </a:t>
            </a:r>
            <a:r>
              <a:rPr lang="tr-TR" dirty="0" err="1">
                <a:solidFill>
                  <a:schemeClr val="bg1"/>
                </a:solidFill>
              </a:rPr>
              <a:t>backend</a:t>
            </a:r>
            <a:r>
              <a:rPr lang="tr-TR" dirty="0">
                <a:solidFill>
                  <a:schemeClr val="bg1"/>
                </a:solidFill>
              </a:rPr>
              <a:t> adresini "</a:t>
            </a:r>
            <a:r>
              <a:rPr lang="tr-TR" dirty="0" err="1">
                <a:solidFill>
                  <a:schemeClr val="bg1"/>
                </a:solidFill>
              </a:rPr>
              <a:t>Headers</a:t>
            </a:r>
            <a:r>
              <a:rPr lang="tr-TR" dirty="0">
                <a:solidFill>
                  <a:schemeClr val="bg1"/>
                </a:solidFill>
              </a:rPr>
              <a:t>" kısmında görebilirsiniz.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Burada şunun yapılması gerekir. Arama kaydının tutulması gerekir. Bununla birlikte kim aradı, ne zaman aradı bilgilerin tutulması gerekir.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Daha sonrasında da bununla ilgili </a:t>
            </a:r>
            <a:r>
              <a:rPr lang="tr-TR" dirty="0" err="1">
                <a:solidFill>
                  <a:schemeClr val="bg1"/>
                </a:solidFill>
              </a:rPr>
              <a:t>tahminlemelerin</a:t>
            </a:r>
            <a:r>
              <a:rPr lang="tr-TR" dirty="0">
                <a:solidFill>
                  <a:schemeClr val="bg1"/>
                </a:solidFill>
              </a:rPr>
              <a:t> yani </a:t>
            </a:r>
            <a:r>
              <a:rPr lang="tr-TR" dirty="0" err="1">
                <a:solidFill>
                  <a:schemeClr val="bg1"/>
                </a:solidFill>
              </a:rPr>
              <a:t>aoutocomplete</a:t>
            </a:r>
            <a:r>
              <a:rPr lang="tr-TR" dirty="0">
                <a:solidFill>
                  <a:schemeClr val="bg1"/>
                </a:solidFill>
              </a:rPr>
              <a:t> işleminin gelmesi gerekir.</a:t>
            </a:r>
          </a:p>
          <a:p>
            <a:r>
              <a:rPr lang="tr-TR" dirty="0">
                <a:solidFill>
                  <a:schemeClr val="bg1"/>
                </a:solidFill>
              </a:rPr>
              <a:t>Bu kısım "</a:t>
            </a:r>
            <a:r>
              <a:rPr lang="tr-TR" dirty="0" err="1">
                <a:solidFill>
                  <a:schemeClr val="bg1"/>
                </a:solidFill>
              </a:rPr>
              <a:t>Response</a:t>
            </a:r>
            <a:r>
              <a:rPr lang="tr-TR" dirty="0">
                <a:solidFill>
                  <a:schemeClr val="bg1"/>
                </a:solidFill>
              </a:rPr>
              <a:t>" kısmında görülebilir.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Diğer sitelerde bu olabilir ya da kayıt edilmeyebilir de.</a:t>
            </a:r>
            <a:endParaRPr lang="tr-TR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1ECD39A9-4471-4854-BCD6-B77BB756C747}"/>
              </a:ext>
            </a:extLst>
          </p:cNvPr>
          <p:cNvSpPr/>
          <p:nvPr/>
        </p:nvSpPr>
        <p:spPr>
          <a:xfrm>
            <a:off x="2336406" y="2340901"/>
            <a:ext cx="1604892" cy="279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803D25A-378F-4471-BE33-3BDB92E76110}"/>
              </a:ext>
            </a:extLst>
          </p:cNvPr>
          <p:cNvSpPr txBox="1"/>
          <p:nvPr/>
        </p:nvSpPr>
        <p:spPr>
          <a:xfrm>
            <a:off x="1561514" y="2335237"/>
            <a:ext cx="3198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trends.google.com</a:t>
            </a:r>
          </a:p>
          <a:p>
            <a:r>
              <a:rPr lang="tr-TR" dirty="0"/>
              <a:t>arama trendlerini öğrenmek için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B521035-178A-44C5-904E-34CB8C04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4B3356C-1E37-4EB4-BD45-048293508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54E3DFB-0EE5-4E21-A409-9919BFD9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D8C3C71-CB7D-418A-8E4E-5A36AC8C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02E1764-80DA-4E43-A0E9-91E63CFB3202}"/>
              </a:ext>
            </a:extLst>
          </p:cNvPr>
          <p:cNvSpPr txBox="1"/>
          <p:nvPr/>
        </p:nvSpPr>
        <p:spPr>
          <a:xfrm>
            <a:off x="9542206" y="1120877"/>
            <a:ext cx="2516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TEST ETMEK İÇİN </a:t>
            </a:r>
          </a:p>
          <a:p>
            <a:r>
              <a:rPr lang="tr-TR" dirty="0">
                <a:solidFill>
                  <a:schemeClr val="bg1"/>
                </a:solidFill>
              </a:rPr>
              <a:t>ÖNCE APPLİCATİON.JAVA</a:t>
            </a:r>
          </a:p>
          <a:p>
            <a:r>
              <a:rPr lang="tr-TR" dirty="0">
                <a:solidFill>
                  <a:schemeClr val="bg1"/>
                </a:solidFill>
              </a:rPr>
              <a:t>ÇALIŞTIRILMALI VE </a:t>
            </a:r>
          </a:p>
          <a:p>
            <a:r>
              <a:rPr lang="tr-TR" dirty="0">
                <a:solidFill>
                  <a:schemeClr val="bg1"/>
                </a:solidFill>
              </a:rPr>
              <a:t>AŞAĞIDAKİ MESAJ</a:t>
            </a:r>
          </a:p>
          <a:p>
            <a:r>
              <a:rPr lang="tr-TR" dirty="0">
                <a:solidFill>
                  <a:schemeClr val="bg1"/>
                </a:solidFill>
              </a:rPr>
              <a:t>GELMELİDİR.</a:t>
            </a: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628AF31-C84F-4CC1-A11E-471C95CA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8D2B084-2C2F-42C8-BF3A-2DB80888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E92B205-9582-4901-8CBF-3BFD2B8F8014}"/>
              </a:ext>
            </a:extLst>
          </p:cNvPr>
          <p:cNvSpPr txBox="1"/>
          <p:nvPr/>
        </p:nvSpPr>
        <p:spPr>
          <a:xfrm>
            <a:off x="2827605" y="2445993"/>
            <a:ext cx="9004453" cy="120032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localhost:8080/</a:t>
            </a:r>
            <a:r>
              <a:rPr lang="tr-TR" dirty="0" err="1"/>
              <a:t>search?term</a:t>
            </a:r>
            <a:r>
              <a:rPr lang="tr-TR" dirty="0"/>
              <a:t>=bebek</a:t>
            </a:r>
          </a:p>
          <a:p>
            <a:r>
              <a:rPr lang="tr-TR" dirty="0"/>
              <a:t>yazıp SEND işlemi yapınca Application.java çıktısında gönderilen "bebek" araması gözükecektir.</a:t>
            </a:r>
          </a:p>
          <a:p>
            <a:endParaRPr lang="tr-TR" dirty="0"/>
          </a:p>
          <a:p>
            <a:r>
              <a:rPr lang="tr-TR" dirty="0"/>
              <a:t>8080 port numarası da Application.java çıktısında </a:t>
            </a:r>
            <a:r>
              <a:rPr lang="tr-TR" dirty="0" err="1"/>
              <a:t>spring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in çalışması ile açılan porttur.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DEAB36FF-EE5B-42A5-9721-FC4AA67E7149}"/>
              </a:ext>
            </a:extLst>
          </p:cNvPr>
          <p:cNvSpPr/>
          <p:nvPr/>
        </p:nvSpPr>
        <p:spPr>
          <a:xfrm>
            <a:off x="4023360" y="1659988"/>
            <a:ext cx="2222695" cy="548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35AC0E4-2E32-4685-B4E3-BAC0C46C5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687" y="3720613"/>
            <a:ext cx="1952898" cy="58110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84F2FB9-1E1E-4DFA-ACEF-5563A34EB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6453"/>
            <a:ext cx="12192000" cy="734345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4081D4F4-8B0E-4F0E-BC92-BD325EF21EB4}"/>
              </a:ext>
            </a:extLst>
          </p:cNvPr>
          <p:cNvSpPr/>
          <p:nvPr/>
        </p:nvSpPr>
        <p:spPr>
          <a:xfrm>
            <a:off x="506437" y="4652948"/>
            <a:ext cx="998806" cy="566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09B76EE-DA8E-4777-AFC1-BEB42BAD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52DBFA-C9CF-4245-897D-D000B348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25F7ACC-E964-4A9B-9D5B-27FF33CA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E2743A5-6DA7-4F21-BC39-2EEAC1DA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578897"/>
            <a:ext cx="9774014" cy="1086002"/>
          </a:xfrm>
          <a:prstGeom prst="rect">
            <a:avLst/>
          </a:prstGeo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F7510162-85FB-463A-BED1-C6EE1408F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2" y="2401180"/>
            <a:ext cx="9774013" cy="13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8C3792-D4DF-477F-BA98-D362C4C17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920621"/>
            <a:ext cx="11085342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/* HATA GİDERME ################################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HATA -- ProducerConfig --- paketi import edilmedi.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EĞER dependency eklendikten sonra kullanılan sınıfın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namespace i otomatik olarak import olmuyorsa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Sağdaki Maven panelinde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Lifecyle altında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clean komutunu çalıştır.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YADA ######################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soldaki external libraries ten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Maven: org.apache.kafka:kafka-clients ten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org.apache.kafka dan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clients ten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KafkaClient teki org.apache.kafka.clients paket adını kopyalayın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ve yukarıya import edin.</a:t>
            </a: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*/</a:t>
            </a:r>
            <a:endParaRPr kumimoji="0" lang="tr-TR" alt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5632C5-BE01-4B0B-9554-CD2E24D32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436" y="75490"/>
            <a:ext cx="7161128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com.eemcsacademy.eticaretapi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org.apache.kafka.clients.producer.KafkaProducer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org.apache.kafka.clients.producer.Producer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org.apache.kafka.clients.producer.ProducerRecord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org.apache.kafka.common.protocol.types.Field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org.apache.kafka.common.serialization.StringSerializer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org.springframework.stereotype.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Component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javax.annotation.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PostConstruct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java.util.Properties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org.apache.kafka.clients.producer.ProducerConfig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Spring in bu sınıfı service yani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component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olarak görmesi için ve burada oluşturulanlar başka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serviste kullanılabilecek @Component ile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@Component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Producer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Sınıf çalıştığında bir kereliğine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init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çalışacak.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Çünkü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kafkaya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bir kez bağlantı yapılacak. Her veri gelince sadece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produce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işlemi yapılacak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kafka-client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ekleyin 2.2.0 versiyonu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ip adresi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Cloud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makinenin ip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sidir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(ProducerConfig.</a:t>
            </a:r>
            <a:r>
              <a:rPr kumimoji="0" lang="tr-TR" altLang="tr-T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KEY vermek zorunlu değil. KEY verirsek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her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key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değerini aynı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partition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yazar ve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keyleri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farklı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partition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lara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dağıtır.Verilmez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ilse ROUND ROBIN denen rastgele yazma işlemi yapar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tr-TR" altLang="tr-T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KEY_SERIALIZER_CLASS_CONFIG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tr-TR" altLang="tr-TR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VALUE_SERIALIZER_CLASS_CONFIG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3F7C337-930C-4279-9F09-2EC54D2FC193}"/>
              </a:ext>
            </a:extLst>
          </p:cNvPr>
          <p:cNvSpPr txBox="1"/>
          <p:nvPr/>
        </p:nvSpPr>
        <p:spPr>
          <a:xfrm>
            <a:off x="98474" y="1800665"/>
            <a:ext cx="24835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MessageProducer.java</a:t>
            </a:r>
          </a:p>
          <a:p>
            <a:endParaRPr lang="tr-TR" dirty="0"/>
          </a:p>
          <a:p>
            <a:r>
              <a:rPr lang="tr-TR" dirty="0"/>
              <a:t>DİKKAT</a:t>
            </a:r>
          </a:p>
          <a:p>
            <a:endParaRPr lang="tr-TR" dirty="0"/>
          </a:p>
          <a:p>
            <a:r>
              <a:rPr lang="tr-TR" dirty="0"/>
              <a:t>en başta </a:t>
            </a:r>
          </a:p>
          <a:p>
            <a:r>
              <a:rPr lang="tr-TR" dirty="0" err="1"/>
              <a:t>KafkaProducer</a:t>
            </a:r>
            <a:r>
              <a:rPr lang="tr-TR" dirty="0"/>
              <a:t> diye</a:t>
            </a:r>
          </a:p>
          <a:p>
            <a:r>
              <a:rPr lang="tr-TR" dirty="0"/>
              <a:t>bir sınıf oluşturmuştuk.</a:t>
            </a:r>
          </a:p>
          <a:p>
            <a:r>
              <a:rPr lang="tr-TR" dirty="0"/>
              <a:t>Bu sınıftan</a:t>
            </a:r>
          </a:p>
          <a:p>
            <a:r>
              <a:rPr lang="tr-TR" dirty="0" err="1"/>
              <a:t>kafka</a:t>
            </a:r>
            <a:r>
              <a:rPr lang="tr-TR" dirty="0"/>
              <a:t> da var olduğundan</a:t>
            </a:r>
          </a:p>
          <a:p>
            <a:r>
              <a:rPr lang="tr-TR" dirty="0"/>
              <a:t>adını </a:t>
            </a:r>
          </a:p>
          <a:p>
            <a:endParaRPr lang="tr-TR" dirty="0"/>
          </a:p>
          <a:p>
            <a:r>
              <a:rPr lang="tr-TR" dirty="0" err="1"/>
              <a:t>MessageProducer</a:t>
            </a:r>
            <a:endParaRPr lang="tr-TR" dirty="0"/>
          </a:p>
          <a:p>
            <a:r>
              <a:rPr lang="tr-TR" dirty="0"/>
              <a:t>olarak DEĞİŞTİRDİK.</a:t>
            </a: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34A38-7CCD-4542-ACE3-C94C3CF89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003" y="2274838"/>
            <a:ext cx="8228856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"searchv2"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close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.close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8A15597-6E22-4E68-A4CF-17CE1F6CB47A}"/>
              </a:ext>
            </a:extLst>
          </p:cNvPr>
          <p:cNvSpPr txBox="1"/>
          <p:nvPr/>
        </p:nvSpPr>
        <p:spPr>
          <a:xfrm>
            <a:off x="281354" y="1378634"/>
            <a:ext cx="227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MessageProducer.java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50F94-8D16-4DB9-A7F4-3EDDC7919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3895" y="435506"/>
            <a:ext cx="8298105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POST ya da GET metodları eklenebilir. Herhangi birini kullanabilirsiniz.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Class yaratma olayını developerdan yani bizden alır.Eğer böyle bir class varsa bir kere yükleniyor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ve sürekli klass oluşmasını engelliyor. Buna dependency injection adı veriliyor.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MessageProducer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@GetMapping("/search") ile Bu metodu kullanmak için postman uygulamasında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2BBDD9A-251A-4E47-B100-7A19E5DB311D}"/>
              </a:ext>
            </a:extLst>
          </p:cNvPr>
          <p:cNvSpPr txBox="1"/>
          <p:nvPr/>
        </p:nvSpPr>
        <p:spPr>
          <a:xfrm>
            <a:off x="393895" y="1209822"/>
            <a:ext cx="242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SearchController.java ya</a:t>
            </a:r>
          </a:p>
          <a:p>
            <a:r>
              <a:rPr lang="tr-TR" dirty="0"/>
              <a:t>eklenen kodlar.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6834703-2F2E-4E13-907C-3037A306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3895" y="3083119"/>
            <a:ext cx="4812343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jsonObject.toJSONString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jsonObject.toJSONString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8ABC3D6-3ACF-40FD-8A66-4F186B52EAD6}"/>
              </a:ext>
            </a:extLst>
          </p:cNvPr>
          <p:cNvSpPr txBox="1"/>
          <p:nvPr/>
        </p:nvSpPr>
        <p:spPr>
          <a:xfrm>
            <a:off x="534571" y="872197"/>
            <a:ext cx="11254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Cloud</a:t>
            </a:r>
            <a:r>
              <a:rPr lang="tr-TR" dirty="0"/>
              <a:t> Makineye </a:t>
            </a:r>
            <a:r>
              <a:rPr lang="tr-TR" dirty="0" err="1"/>
              <a:t>Putty</a:t>
            </a:r>
            <a:r>
              <a:rPr lang="tr-TR" dirty="0"/>
              <a:t> ile bağlan</a:t>
            </a:r>
          </a:p>
          <a:p>
            <a:endParaRPr lang="tr-TR" dirty="0"/>
          </a:p>
          <a:p>
            <a:r>
              <a:rPr lang="tr-TR" dirty="0" err="1"/>
              <a:t>history</a:t>
            </a:r>
            <a:r>
              <a:rPr lang="tr-TR" dirty="0"/>
              <a:t> | </a:t>
            </a:r>
            <a:r>
              <a:rPr lang="tr-TR" dirty="0" err="1"/>
              <a:t>grep</a:t>
            </a:r>
            <a:r>
              <a:rPr lang="tr-TR" dirty="0"/>
              <a:t> </a:t>
            </a:r>
            <a:r>
              <a:rPr lang="tr-TR" dirty="0" err="1"/>
              <a:t>consumer</a:t>
            </a:r>
            <a:endParaRPr lang="tr-TR" dirty="0"/>
          </a:p>
          <a:p>
            <a:r>
              <a:rPr lang="tr-TR" dirty="0"/>
              <a:t>daha önce </a:t>
            </a:r>
            <a:r>
              <a:rPr lang="tr-TR" dirty="0" err="1"/>
              <a:t>consumer</a:t>
            </a:r>
            <a:r>
              <a:rPr lang="tr-TR" dirty="0"/>
              <a:t> yazılmış ise onları getirir. Komut satırını kopyala yapıştır ile tekrar yazmadan işlemi başlatabiliriz.</a:t>
            </a:r>
          </a:p>
          <a:p>
            <a:endParaRPr lang="tr-TR" dirty="0"/>
          </a:p>
          <a:p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yı</a:t>
            </a:r>
            <a:r>
              <a:rPr lang="tr-TR" dirty="0"/>
              <a:t> çalıştır.</a:t>
            </a:r>
          </a:p>
          <a:p>
            <a:r>
              <a:rPr lang="tr-TR" dirty="0" err="1"/>
              <a:t>nohup</a:t>
            </a:r>
            <a:r>
              <a:rPr lang="tr-TR" dirty="0"/>
              <a:t> kafka-server-start.sh /</a:t>
            </a:r>
            <a:r>
              <a:rPr lang="tr-TR" dirty="0" err="1"/>
              <a:t>etc</a:t>
            </a:r>
            <a:r>
              <a:rPr lang="tr-TR" dirty="0"/>
              <a:t>/</a:t>
            </a:r>
            <a:r>
              <a:rPr lang="tr-TR" dirty="0" err="1"/>
              <a:t>kafka.properties</a:t>
            </a:r>
            <a:r>
              <a:rPr lang="tr-TR" dirty="0"/>
              <a:t> &amp;</a:t>
            </a:r>
          </a:p>
          <a:p>
            <a:endParaRPr lang="tr-TR" dirty="0"/>
          </a:p>
          <a:p>
            <a:r>
              <a:rPr lang="tr-TR" dirty="0"/>
              <a:t>kafka-console-consumer.sh --</a:t>
            </a:r>
            <a:r>
              <a:rPr lang="tr-TR" dirty="0" err="1"/>
              <a:t>bootstrap</a:t>
            </a:r>
            <a:r>
              <a:rPr lang="tr-TR" dirty="0"/>
              <a:t>-server localhost:9092 --</a:t>
            </a:r>
            <a:r>
              <a:rPr lang="tr-TR" dirty="0" err="1"/>
              <a:t>topic</a:t>
            </a:r>
            <a:r>
              <a:rPr lang="tr-TR" dirty="0"/>
              <a:t> searchv2 --</a:t>
            </a:r>
            <a:r>
              <a:rPr lang="tr-TR" dirty="0" err="1"/>
              <a:t>from-beginning</a:t>
            </a:r>
            <a:endParaRPr lang="tr-TR" dirty="0"/>
          </a:p>
          <a:p>
            <a:r>
              <a:rPr lang="tr-TR" dirty="0"/>
              <a:t>ile dinlemeye başlarız.</a:t>
            </a:r>
          </a:p>
          <a:p>
            <a:endParaRPr lang="tr-TR" dirty="0"/>
          </a:p>
          <a:p>
            <a:r>
              <a:rPr lang="tr-TR" dirty="0"/>
              <a:t>Programdan ilk önce RESTAPI </a:t>
            </a:r>
            <a:r>
              <a:rPr lang="tr-TR" dirty="0" err="1"/>
              <a:t>yi</a:t>
            </a:r>
            <a:r>
              <a:rPr lang="tr-TR" dirty="0"/>
              <a:t> Application.java </a:t>
            </a:r>
            <a:r>
              <a:rPr lang="tr-TR" dirty="0" err="1"/>
              <a:t>yı</a:t>
            </a:r>
            <a:r>
              <a:rPr lang="tr-TR" dirty="0"/>
              <a:t> çalıştırarak çalıştırmamız gerekir.</a:t>
            </a:r>
          </a:p>
          <a:p>
            <a:endParaRPr lang="tr-TR" dirty="0"/>
          </a:p>
          <a:p>
            <a:r>
              <a:rPr lang="tr-TR" dirty="0"/>
              <a:t>Sonraki adımda POSTMAN ile veri göndermemiz gerekir. Veri gönderildikten sonra </a:t>
            </a:r>
            <a:r>
              <a:rPr lang="tr-TR" dirty="0" err="1"/>
              <a:t>putty</a:t>
            </a:r>
            <a:r>
              <a:rPr lang="tr-TR" dirty="0"/>
              <a:t> de </a:t>
            </a:r>
            <a:r>
              <a:rPr lang="tr-TR" dirty="0" err="1"/>
              <a:t>json</a:t>
            </a:r>
            <a:r>
              <a:rPr lang="tr-TR" dirty="0"/>
              <a:t> verileri gözükecektir.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82F4A85-2EBB-48E7-81CC-AF0A802D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Ok: Sağ 2">
            <a:extLst>
              <a:ext uri="{FF2B5EF4-FFF2-40B4-BE49-F238E27FC236}">
                <a16:creationId xmlns:a16="http://schemas.microsoft.com/office/drawing/2014/main" id="{53426BBF-4CAE-4755-857A-D96D45490F5B}"/>
              </a:ext>
            </a:extLst>
          </p:cNvPr>
          <p:cNvSpPr/>
          <p:nvPr/>
        </p:nvSpPr>
        <p:spPr>
          <a:xfrm>
            <a:off x="3024554" y="520505"/>
            <a:ext cx="1969477" cy="281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Ok: Sağ 3">
            <a:extLst>
              <a:ext uri="{FF2B5EF4-FFF2-40B4-BE49-F238E27FC236}">
                <a16:creationId xmlns:a16="http://schemas.microsoft.com/office/drawing/2014/main" id="{26CE86C3-4BB4-469C-9090-258270DC427E}"/>
              </a:ext>
            </a:extLst>
          </p:cNvPr>
          <p:cNvSpPr/>
          <p:nvPr/>
        </p:nvSpPr>
        <p:spPr>
          <a:xfrm>
            <a:off x="2349305" y="2700996"/>
            <a:ext cx="1575581" cy="15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k: Sağ 4">
            <a:extLst>
              <a:ext uri="{FF2B5EF4-FFF2-40B4-BE49-F238E27FC236}">
                <a16:creationId xmlns:a16="http://schemas.microsoft.com/office/drawing/2014/main" id="{6661DB5A-B139-43D6-9A82-6D59CAD34AD0}"/>
              </a:ext>
            </a:extLst>
          </p:cNvPr>
          <p:cNvSpPr/>
          <p:nvPr/>
        </p:nvSpPr>
        <p:spPr>
          <a:xfrm>
            <a:off x="527538" y="5484725"/>
            <a:ext cx="1885071" cy="112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Ok: Sağ 5">
            <a:extLst>
              <a:ext uri="{FF2B5EF4-FFF2-40B4-BE49-F238E27FC236}">
                <a16:creationId xmlns:a16="http://schemas.microsoft.com/office/drawing/2014/main" id="{4E3144AB-5E38-4C24-B57D-6730A8450DC8}"/>
              </a:ext>
            </a:extLst>
          </p:cNvPr>
          <p:cNvSpPr/>
          <p:nvPr/>
        </p:nvSpPr>
        <p:spPr>
          <a:xfrm>
            <a:off x="590843" y="5632435"/>
            <a:ext cx="1758462" cy="154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43327-6250-4656-AACF-DDBF0171D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1493" y="1353332"/>
            <a:ext cx="7169014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https://mvnrepository.com/artifact/org.apache.spark/spark-sql-kafka-0-10 --&gt;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org.apache.spark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spark-sql-kafka-0-10_2.12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2.4.2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https://mvnrepository.com/artifact/org.apache.spark/spark-sql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org.apache.spark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spark-sql_2.12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2.4.2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81B3343-6EAA-4F84-97C5-B7D56AF2446F}"/>
              </a:ext>
            </a:extLst>
          </p:cNvPr>
          <p:cNvSpPr txBox="1"/>
          <p:nvPr/>
        </p:nvSpPr>
        <p:spPr>
          <a:xfrm>
            <a:off x="309489" y="534572"/>
            <a:ext cx="772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Proje Adı : </a:t>
            </a:r>
            <a:r>
              <a:rPr lang="tr-TR" dirty="0" err="1"/>
              <a:t>spark-consumer-from-kafka-eticaret</a:t>
            </a:r>
            <a:endParaRPr lang="tr-TR" dirty="0"/>
          </a:p>
          <a:p>
            <a:r>
              <a:rPr lang="tr-TR" dirty="0"/>
              <a:t>Bu projenin </a:t>
            </a:r>
            <a:r>
              <a:rPr lang="tr-TR" dirty="0" err="1"/>
              <a:t>backend</a:t>
            </a:r>
            <a:r>
              <a:rPr lang="tr-TR" dirty="0"/>
              <a:t> </a:t>
            </a:r>
            <a:r>
              <a:rPr lang="tr-TR" dirty="0" err="1"/>
              <a:t>api</a:t>
            </a:r>
            <a:r>
              <a:rPr lang="tr-TR" dirty="0"/>
              <a:t> ile bir ilgisi yoktur. Sadece </a:t>
            </a:r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daki</a:t>
            </a:r>
            <a:r>
              <a:rPr lang="tr-TR" dirty="0"/>
              <a:t> verileri okuyacaktır.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8EF5CA5-8F36-4741-BCD8-BE0FF968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226B1CF-CCBD-4E99-9597-F3F51A6F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F0E6BBE-70AA-4023-BA71-F34CE0035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4" b="50530"/>
          <a:stretch/>
        </p:blipFill>
        <p:spPr>
          <a:xfrm>
            <a:off x="0" y="4332850"/>
            <a:ext cx="12192000" cy="195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1367280-0738-4476-B654-0963CE5A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40C334-7344-44B5-8D40-7C002C86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171" y="0"/>
            <a:ext cx="10285829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org.apache.spark.sql.Dataset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org.apache.spark.sql.Row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org.apache.spark.sql.SparkSession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Application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setProperty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"hadoop.home.dir"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"C: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hadoop-common-2.2.0-bin-master"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 sparkSession = SparkSession.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().master(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"local"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).appName(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"Spark Search Analysis"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).getOrCreate()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loadDS = sparkSession.read().format(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"kafka"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"kafka.bootstrap.servers"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"subscribe"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"searchv2"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).load()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loadDS.printSchema()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665DF88-CAF0-4354-9A55-B70C05860F3C}"/>
              </a:ext>
            </a:extLst>
          </p:cNvPr>
          <p:cNvSpPr txBox="1"/>
          <p:nvPr/>
        </p:nvSpPr>
        <p:spPr>
          <a:xfrm>
            <a:off x="98474" y="1069145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22E8240-FC1F-4B25-94D9-C5C4DFBBF21B}"/>
              </a:ext>
            </a:extLst>
          </p:cNvPr>
          <p:cNvSpPr txBox="1"/>
          <p:nvPr/>
        </p:nvSpPr>
        <p:spPr>
          <a:xfrm>
            <a:off x="1906171" y="4170460"/>
            <a:ext cx="43539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root</a:t>
            </a:r>
            <a:endParaRPr lang="tr-TR" dirty="0"/>
          </a:p>
          <a:p>
            <a:r>
              <a:rPr lang="tr-TR" dirty="0"/>
              <a:t> |-- </a:t>
            </a:r>
            <a:r>
              <a:rPr lang="tr-TR" dirty="0" err="1"/>
              <a:t>key</a:t>
            </a:r>
            <a:r>
              <a:rPr lang="tr-TR" dirty="0"/>
              <a:t>: </a:t>
            </a:r>
            <a:r>
              <a:rPr lang="tr-TR" dirty="0" err="1"/>
              <a:t>binary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value</a:t>
            </a:r>
            <a:r>
              <a:rPr lang="tr-TR" dirty="0"/>
              <a:t>: </a:t>
            </a:r>
            <a:r>
              <a:rPr lang="tr-TR" dirty="0" err="1"/>
              <a:t>binary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topic</a:t>
            </a:r>
            <a:r>
              <a:rPr lang="tr-TR" dirty="0"/>
              <a:t>: string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partition</a:t>
            </a:r>
            <a:r>
              <a:rPr lang="tr-TR" dirty="0"/>
              <a:t>: </a:t>
            </a:r>
            <a:r>
              <a:rPr lang="tr-TR" dirty="0" err="1"/>
              <a:t>integer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offset</a:t>
            </a:r>
            <a:r>
              <a:rPr lang="tr-TR" dirty="0"/>
              <a:t>: </a:t>
            </a:r>
            <a:r>
              <a:rPr lang="tr-TR" dirty="0" err="1"/>
              <a:t>long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timestamp</a:t>
            </a:r>
            <a:r>
              <a:rPr lang="tr-TR" dirty="0"/>
              <a:t>: </a:t>
            </a:r>
            <a:r>
              <a:rPr lang="tr-TR" dirty="0" err="1"/>
              <a:t>timestamp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  <a:p>
            <a:r>
              <a:rPr lang="tr-TR" dirty="0"/>
              <a:t> |-- </a:t>
            </a:r>
            <a:r>
              <a:rPr lang="tr-TR" dirty="0" err="1"/>
              <a:t>timestampType</a:t>
            </a:r>
            <a:r>
              <a:rPr lang="tr-TR" dirty="0"/>
              <a:t>: </a:t>
            </a:r>
            <a:r>
              <a:rPr lang="tr-TR" dirty="0" err="1"/>
              <a:t>integer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1FEBD00-0EB4-4DA8-BE52-C3062FE6119E}"/>
              </a:ext>
            </a:extLst>
          </p:cNvPr>
          <p:cNvSpPr txBox="1"/>
          <p:nvPr/>
        </p:nvSpPr>
        <p:spPr>
          <a:xfrm>
            <a:off x="98474" y="475488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ÇIKTISI 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CC48871-C705-40B2-8A80-1C24DE618036}"/>
              </a:ext>
            </a:extLst>
          </p:cNvPr>
          <p:cNvSpPr txBox="1"/>
          <p:nvPr/>
        </p:nvSpPr>
        <p:spPr>
          <a:xfrm>
            <a:off x="6766560" y="4375052"/>
            <a:ext cx="4888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Burada </a:t>
            </a:r>
            <a:r>
              <a:rPr lang="tr-TR" b="1" dirty="0" err="1"/>
              <a:t>value</a:t>
            </a:r>
            <a:r>
              <a:rPr lang="tr-TR" b="1" dirty="0"/>
              <a:t>: </a:t>
            </a:r>
            <a:r>
              <a:rPr lang="tr-TR" b="1" dirty="0" err="1"/>
              <a:t>binary</a:t>
            </a:r>
            <a:r>
              <a:rPr lang="tr-TR" b="1" dirty="0"/>
              <a:t> </a:t>
            </a:r>
            <a:r>
              <a:rPr lang="tr-TR" dirty="0"/>
              <a:t>datayı almamız gerekir.</a:t>
            </a:r>
          </a:p>
          <a:p>
            <a:endParaRPr lang="tr-TR" dirty="0"/>
          </a:p>
          <a:p>
            <a:r>
              <a:rPr lang="tr-TR" dirty="0"/>
              <a:t>Bunu almak içinde CAST işlemi yapmamız gerekir.  </a:t>
            </a:r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510BA-4946-4AF2-8AF2-75B3CB0D5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898" y="0"/>
            <a:ext cx="6341351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//loadDS.printSchema();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Gelen verideki VALUE değeri STRING e cast eder-dönüştürür.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rowDataset = loadDS.selectExpr(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"CAST(value AS STRING)"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rowDataset.printSchema()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F131D2D-7F19-4D55-952C-65028FD1E266}"/>
              </a:ext>
            </a:extLst>
          </p:cNvPr>
          <p:cNvSpPr txBox="1"/>
          <p:nvPr/>
        </p:nvSpPr>
        <p:spPr>
          <a:xfrm>
            <a:off x="2264898" y="1604108"/>
            <a:ext cx="3573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root</a:t>
            </a:r>
            <a:endParaRPr lang="tr-TR" dirty="0"/>
          </a:p>
          <a:p>
            <a:r>
              <a:rPr lang="tr-TR" dirty="0"/>
              <a:t> |-- </a:t>
            </a:r>
            <a:r>
              <a:rPr lang="tr-TR" dirty="0" err="1"/>
              <a:t>value</a:t>
            </a:r>
            <a:r>
              <a:rPr lang="tr-TR" dirty="0"/>
              <a:t>: string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97A38A3-9A87-4AEE-BE98-50FD5ACA7FAA}"/>
              </a:ext>
            </a:extLst>
          </p:cNvPr>
          <p:cNvSpPr txBox="1"/>
          <p:nvPr/>
        </p:nvSpPr>
        <p:spPr>
          <a:xfrm>
            <a:off x="225083" y="562708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B8C3C93-D385-4774-A941-816E114A6FBC}"/>
              </a:ext>
            </a:extLst>
          </p:cNvPr>
          <p:cNvSpPr txBox="1"/>
          <p:nvPr/>
        </p:nvSpPr>
        <p:spPr>
          <a:xfrm>
            <a:off x="6096000" y="1814732"/>
            <a:ext cx="4944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value</a:t>
            </a:r>
            <a:r>
              <a:rPr lang="tr-TR" dirty="0"/>
              <a:t>: </a:t>
            </a:r>
            <a:r>
              <a:rPr lang="tr-TR" dirty="0" err="1"/>
              <a:t>binary</a:t>
            </a:r>
            <a:r>
              <a:rPr lang="tr-TR" dirty="0"/>
              <a:t> STRING E </a:t>
            </a:r>
            <a:r>
              <a:rPr lang="tr-TR" dirty="0" err="1"/>
              <a:t>cast</a:t>
            </a:r>
            <a:r>
              <a:rPr lang="tr-TR" dirty="0"/>
              <a:t> edildikten sonra </a:t>
            </a:r>
            <a:r>
              <a:rPr lang="tr-TR" dirty="0" err="1"/>
              <a:t>json</a:t>
            </a:r>
            <a:r>
              <a:rPr lang="tr-TR" dirty="0"/>
              <a:t> a </a:t>
            </a:r>
          </a:p>
          <a:p>
            <a:r>
              <a:rPr lang="tr-TR" dirty="0"/>
              <a:t>da </a:t>
            </a:r>
            <a:r>
              <a:rPr lang="tr-TR" dirty="0" err="1"/>
              <a:t>cast</a:t>
            </a:r>
            <a:r>
              <a:rPr lang="tr-TR" dirty="0"/>
              <a:t> </a:t>
            </a:r>
            <a:r>
              <a:rPr lang="tr-TR" dirty="0" err="1"/>
              <a:t>eidlmesi</a:t>
            </a:r>
            <a:r>
              <a:rPr lang="tr-TR" dirty="0"/>
              <a:t> gerekir.</a:t>
            </a:r>
          </a:p>
        </p:txBody>
      </p: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F016E9-21BD-47B6-BFC2-B9A1A4A49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985" y="0"/>
            <a:ext cx="9355015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rowDataset.printSchema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değerinin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 dönüştürmemiz gerekir.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bunun için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kafkaya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gönderilen verinin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yapısını bilmemiz gerekir.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Bunun için de önce aşağıda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oluşturulacak ve veriye giydirilecek.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StructType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StructType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TimestampType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daki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verilerin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giydirilmiş şekilde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yapısında ortaya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çıkartmamız gerekir. Böylece veriler daha kolay analiz edilebilir.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jsontostructs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ile üst taraftaki verileri almadık. alttaki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field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ları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seçmiş olduk - bu her ne demekse #### :)))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rowDataset.select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from_json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rowDataset.col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).as(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jsontostructs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jsontostructs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.*"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valueDS.printSchema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valueDS.show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C4FDC3-ED33-46DF-99D1-80204E4AAA2C}"/>
              </a:ext>
            </a:extLst>
          </p:cNvPr>
          <p:cNvSpPr txBox="1"/>
          <p:nvPr/>
        </p:nvSpPr>
        <p:spPr>
          <a:xfrm>
            <a:off x="211015" y="1139483"/>
            <a:ext cx="25374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  <a:p>
            <a:endParaRPr lang="tr-TR" dirty="0"/>
          </a:p>
          <a:p>
            <a:r>
              <a:rPr lang="tr-TR" dirty="0"/>
              <a:t>program çalıştırıldığında</a:t>
            </a:r>
          </a:p>
          <a:p>
            <a:r>
              <a:rPr lang="tr-TR" dirty="0"/>
              <a:t>veriler alınamayacaktır.</a:t>
            </a:r>
          </a:p>
          <a:p>
            <a:endParaRPr lang="tr-TR" dirty="0"/>
          </a:p>
          <a:p>
            <a:r>
              <a:rPr lang="tr-TR" dirty="0"/>
              <a:t>Bunun sebebi</a:t>
            </a:r>
          </a:p>
          <a:p>
            <a:r>
              <a:rPr lang="tr-TR" dirty="0" err="1"/>
              <a:t>TimestamType</a:t>
            </a:r>
            <a:r>
              <a:rPr lang="tr-TR" dirty="0"/>
              <a:t> tipidir</a:t>
            </a:r>
          </a:p>
          <a:p>
            <a:endParaRPr lang="tr-TR" dirty="0"/>
          </a:p>
          <a:p>
            <a:r>
              <a:rPr lang="tr-TR" dirty="0"/>
              <a:t>Düzeltmek için bir önceki</a:t>
            </a:r>
          </a:p>
          <a:p>
            <a:r>
              <a:rPr lang="tr-TR" dirty="0"/>
              <a:t>uygulamada </a:t>
            </a:r>
          </a:p>
          <a:p>
            <a:r>
              <a:rPr lang="tr-TR" dirty="0"/>
              <a:t>bu veri string olarak</a:t>
            </a:r>
          </a:p>
          <a:p>
            <a:r>
              <a:rPr lang="tr-TR" dirty="0"/>
              <a:t>gönderilmelidir.</a:t>
            </a: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462317C-CA77-4675-BC73-A82645EC6F36}"/>
              </a:ext>
            </a:extLst>
          </p:cNvPr>
          <p:cNvSpPr txBox="1"/>
          <p:nvPr/>
        </p:nvSpPr>
        <p:spPr>
          <a:xfrm>
            <a:off x="239151" y="365760"/>
            <a:ext cx="737682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müşteri-arama-</a:t>
            </a:r>
            <a:r>
              <a:rPr lang="tr-TR" dirty="0" err="1"/>
              <a:t>kayit</a:t>
            </a:r>
            <a:r>
              <a:rPr lang="tr-TR" dirty="0"/>
              <a:t>-</a:t>
            </a:r>
            <a:r>
              <a:rPr lang="tr-TR" dirty="0" err="1"/>
              <a:t>eticaret-api</a:t>
            </a:r>
            <a:r>
              <a:rPr lang="tr-TR" dirty="0"/>
              <a:t> uygulamasında;</a:t>
            </a:r>
          </a:p>
          <a:p>
            <a:endParaRPr lang="tr-TR" dirty="0"/>
          </a:p>
          <a:p>
            <a:r>
              <a:rPr lang="tr-TR" dirty="0"/>
              <a:t>SearchController.java da; </a:t>
            </a:r>
            <a:r>
              <a:rPr lang="tr-TR" dirty="0" err="1"/>
              <a:t>timestamp</a:t>
            </a:r>
            <a:r>
              <a:rPr lang="tr-TR" dirty="0"/>
              <a:t> i değiştir.</a:t>
            </a:r>
          </a:p>
          <a:p>
            <a:endParaRPr lang="tr-TR" dirty="0"/>
          </a:p>
          <a:p>
            <a:r>
              <a:rPr lang="tr-TR" dirty="0"/>
              <a:t>	</a:t>
            </a:r>
          </a:p>
          <a:p>
            <a:r>
              <a:rPr lang="tr-TR" dirty="0"/>
              <a:t>MessageProducer.java da; </a:t>
            </a:r>
            <a:r>
              <a:rPr lang="tr-TR" dirty="0" err="1"/>
              <a:t>topic</a:t>
            </a:r>
            <a:r>
              <a:rPr lang="tr-TR" dirty="0"/>
              <a:t> adını değiştir eskilerle karışmaması için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Cloud</a:t>
            </a:r>
            <a:r>
              <a:rPr lang="tr-TR" dirty="0"/>
              <a:t> da </a:t>
            </a:r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consumer</a:t>
            </a:r>
            <a:r>
              <a:rPr lang="tr-TR" dirty="0"/>
              <a:t> çalıştır ve </a:t>
            </a:r>
            <a:r>
              <a:rPr lang="tr-TR" dirty="0" err="1"/>
              <a:t>postman</a:t>
            </a:r>
            <a:r>
              <a:rPr lang="tr-TR" dirty="0"/>
              <a:t> ile yeni veriler gönder.</a:t>
            </a:r>
          </a:p>
          <a:p>
            <a:endParaRPr lang="tr-TR" dirty="0"/>
          </a:p>
          <a:p>
            <a:r>
              <a:rPr lang="tr-TR" dirty="0"/>
              <a:t>Consumer uygulamasında; Application.java </a:t>
            </a:r>
            <a:r>
              <a:rPr lang="tr-TR" dirty="0" err="1"/>
              <a:t>daki</a:t>
            </a:r>
            <a:r>
              <a:rPr lang="tr-TR" dirty="0"/>
              <a:t> </a:t>
            </a:r>
            <a:r>
              <a:rPr lang="tr-TR" dirty="0" err="1"/>
              <a:t>schema</a:t>
            </a:r>
            <a:r>
              <a:rPr lang="tr-TR" dirty="0"/>
              <a:t> </a:t>
            </a:r>
            <a:r>
              <a:rPr lang="tr-TR" dirty="0" err="1"/>
              <a:t>timestamp</a:t>
            </a:r>
            <a:r>
              <a:rPr lang="tr-TR" dirty="0"/>
              <a:t> i değiştir.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yine aynı yerde </a:t>
            </a:r>
            <a:r>
              <a:rPr lang="tr-TR" dirty="0" err="1"/>
              <a:t>topic</a:t>
            </a:r>
            <a:r>
              <a:rPr lang="tr-TR" dirty="0"/>
              <a:t> adını düzelt.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Değişikliklerden sonra uygulama çalıştırılınca gönderilmiş veriler</a:t>
            </a:r>
          </a:p>
          <a:p>
            <a:r>
              <a:rPr lang="tr-TR" dirty="0"/>
              <a:t>okunmuş olur.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0AC4560-B312-40BC-9187-535F948F0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311" y="1242923"/>
            <a:ext cx="4450449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"current_ts"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timestamp.toString())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7C828BA-56DC-40F0-A414-E888B81F5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311" y="2166252"/>
            <a:ext cx="8558946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search-analysis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E723C94-342D-46D7-8983-FE83BA952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311" y="3759229"/>
            <a:ext cx="3640612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"current_ts"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62206A-2BB9-4A97-B770-6ED9FAE7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311" y="4674631"/>
            <a:ext cx="3967305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"subscribe"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"search-analysis"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).load()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F1BE9245-C985-4373-8CFE-627D2C4F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98" y="5013185"/>
            <a:ext cx="420111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9FF5330-406F-48F4-8400-B7B705299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88" y="363915"/>
            <a:ext cx="11746523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searchIndex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@RequestParam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"Ankara"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"İstanbul"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"Artvin"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"Tunceli"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"Zonguldak"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"Malatya"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"Hopa"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"Hakkari"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"Edirne"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"Amsterdam"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"Batum"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"Bebek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bezi"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"Cep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telefonu"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"klavye"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mouse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bardak"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"cüzdan"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"laptop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"paspas"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ampül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harddisk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"koltuk"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random.nextInt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random.nextInt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currentTimeMillis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zamanı rastgele üretmek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"2020-12-07 02:00:00"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"2020-12-07 23:59:00"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+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products.get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(k))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current_ts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jsonObject.toJSONString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jsonObject.toJSONString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74BE79F9-52AC-4D88-9A68-86656FD0B6AB}"/>
              </a:ext>
            </a:extLst>
          </p:cNvPr>
          <p:cNvSpPr txBox="1"/>
          <p:nvPr/>
        </p:nvSpPr>
        <p:spPr>
          <a:xfrm>
            <a:off x="6784258" y="1664980"/>
            <a:ext cx="50982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Günün hangi saatlerinde arama yapıldığına dair data havuzu oluşturma için API </a:t>
            </a:r>
            <a:r>
              <a:rPr lang="tr-TR" dirty="0" err="1">
                <a:solidFill>
                  <a:schemeClr val="bg1"/>
                </a:solidFill>
              </a:rPr>
              <a:t>uygylamasındaki</a:t>
            </a:r>
            <a:r>
              <a:rPr lang="tr-TR" dirty="0">
                <a:solidFill>
                  <a:schemeClr val="bg1"/>
                </a:solidFill>
              </a:rPr>
              <a:t> kodlar aşağıdaki gibi değiştirildi. Yani üzerinde çalışmak için sunu veriler oluşturmak için kod yazılmış oldu.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Çalıştırmadan önce MessageProducer.java </a:t>
            </a:r>
            <a:r>
              <a:rPr lang="tr-TR" dirty="0" err="1">
                <a:solidFill>
                  <a:schemeClr val="bg1"/>
                </a:solidFill>
              </a:rPr>
              <a:t>daki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topic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adını da "search-analysis-v2 olarak değiştirin. Farklı bir </a:t>
            </a:r>
            <a:r>
              <a:rPr lang="tr-TR" dirty="0" err="1">
                <a:solidFill>
                  <a:schemeClr val="bg1"/>
                </a:solidFill>
              </a:rPr>
              <a:t>topic</a:t>
            </a:r>
            <a:r>
              <a:rPr lang="tr-TR" dirty="0">
                <a:solidFill>
                  <a:schemeClr val="bg1"/>
                </a:solidFill>
              </a:rPr>
              <a:t> olması için.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API uygulamasındaki Application.java çalıştırıldıktan sonra</a:t>
            </a:r>
          </a:p>
          <a:p>
            <a:r>
              <a:rPr lang="tr-TR" dirty="0">
                <a:solidFill>
                  <a:schemeClr val="bg1"/>
                </a:solidFill>
              </a:rPr>
              <a:t>POSTMAN SEND tıklanarak veri gönderme işlemi tetiklenecektir ve rastgele veriler </a:t>
            </a:r>
            <a:r>
              <a:rPr lang="tr-TR" dirty="0" err="1">
                <a:solidFill>
                  <a:schemeClr val="bg1"/>
                </a:solidFill>
              </a:rPr>
              <a:t>cloud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kafka</a:t>
            </a:r>
            <a:r>
              <a:rPr lang="tr-TR" dirty="0">
                <a:solidFill>
                  <a:schemeClr val="bg1"/>
                </a:solidFill>
              </a:rPr>
              <a:t> ya gönderilecektir.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Belli bir süre çalıştırıldıktan sonra </a:t>
            </a:r>
            <a:r>
              <a:rPr lang="tr-TR" dirty="0" err="1">
                <a:solidFill>
                  <a:schemeClr val="bg1"/>
                </a:solidFill>
              </a:rPr>
              <a:t>sonra</a:t>
            </a:r>
            <a:r>
              <a:rPr lang="tr-TR" dirty="0">
                <a:solidFill>
                  <a:schemeClr val="bg1"/>
                </a:solidFill>
              </a:rPr>
              <a:t> Application.java</a:t>
            </a:r>
          </a:p>
          <a:p>
            <a:r>
              <a:rPr lang="tr-TR" dirty="0" err="1">
                <a:solidFill>
                  <a:schemeClr val="bg1"/>
                </a:solidFill>
              </a:rPr>
              <a:t>nın</a:t>
            </a:r>
            <a:r>
              <a:rPr lang="tr-TR" dirty="0">
                <a:solidFill>
                  <a:schemeClr val="bg1"/>
                </a:solidFill>
              </a:rPr>
              <a:t> çalışması durdurulacaktır.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C223074-3D16-4009-821B-7727357F0436}"/>
              </a:ext>
            </a:extLst>
          </p:cNvPr>
          <p:cNvSpPr txBox="1"/>
          <p:nvPr/>
        </p:nvSpPr>
        <p:spPr>
          <a:xfrm>
            <a:off x="3886200" y="166498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API  uygulamasında SearchController.java</a:t>
            </a: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2D3E5FC-2A37-4DB4-8183-299638E1E57E}"/>
              </a:ext>
            </a:extLst>
          </p:cNvPr>
          <p:cNvSpPr txBox="1"/>
          <p:nvPr/>
        </p:nvSpPr>
        <p:spPr>
          <a:xfrm>
            <a:off x="478302" y="590843"/>
            <a:ext cx="11499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Eklediğimiz sunu </a:t>
            </a:r>
            <a:r>
              <a:rPr lang="tr-TR" dirty="0" err="1"/>
              <a:t>veirleri</a:t>
            </a:r>
            <a:r>
              <a:rPr lang="tr-TR" dirty="0"/>
              <a:t> </a:t>
            </a:r>
            <a:r>
              <a:rPr lang="tr-TR" dirty="0" err="1"/>
              <a:t>consumer</a:t>
            </a:r>
            <a:r>
              <a:rPr lang="tr-TR" dirty="0"/>
              <a:t> - </a:t>
            </a:r>
            <a:r>
              <a:rPr lang="tr-TR" dirty="0" err="1"/>
              <a:t>spark-consumer-from-kafka-eticaret</a:t>
            </a:r>
            <a:r>
              <a:rPr lang="tr-TR" dirty="0"/>
              <a:t> - uygulamasından görebiliriz.</a:t>
            </a:r>
          </a:p>
          <a:p>
            <a:r>
              <a:rPr lang="tr-TR" dirty="0"/>
              <a:t>Burada şuna dikkat etmemiz gerekir. Veriler oluşturulduktan sonra aynı tarih içinde isek </a:t>
            </a:r>
            <a:r>
              <a:rPr lang="tr-TR" dirty="0" err="1"/>
              <a:t>görebilmektetiyiz</a:t>
            </a:r>
            <a:r>
              <a:rPr lang="tr-TR" dirty="0"/>
              <a:t>. Bir sonraki gün</a:t>
            </a:r>
          </a:p>
          <a:p>
            <a:r>
              <a:rPr lang="tr-TR" dirty="0"/>
              <a:t>verileri </a:t>
            </a:r>
            <a:r>
              <a:rPr lang="tr-TR" dirty="0" err="1"/>
              <a:t>consumer</a:t>
            </a:r>
            <a:r>
              <a:rPr lang="tr-TR" dirty="0"/>
              <a:t> uygulamasındaki kodlarla göremeyiz. Yani görmek için koda eklenti yapmamız gerekir galiba </a:t>
            </a:r>
            <a:r>
              <a:rPr lang="tr-TR" dirty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E5726A4-80AC-418D-B2EE-7D4CDCAB9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38" y="1726235"/>
            <a:ext cx="7034362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SPARK VERİ ANALİZİ ( BATCH VERİ ANALİZİ 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En çok aratılan 10 ürün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searchGroup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valueDS.groupBy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searchGroup.sort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functions.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desc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)).limit(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searchResult.show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2FA2B61-733C-4438-A512-FBE7F4313274}"/>
              </a:ext>
            </a:extLst>
          </p:cNvPr>
          <p:cNvSpPr txBox="1"/>
          <p:nvPr/>
        </p:nvSpPr>
        <p:spPr>
          <a:xfrm>
            <a:off x="2978833" y="2887682"/>
            <a:ext cx="27045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+------------+-----+</a:t>
            </a:r>
          </a:p>
          <a:p>
            <a:r>
              <a:rPr lang="tr-TR" dirty="0"/>
              <a:t>|      </a:t>
            </a:r>
            <a:r>
              <a:rPr lang="tr-TR" dirty="0" err="1"/>
              <a:t>search|count</a:t>
            </a:r>
            <a:r>
              <a:rPr lang="tr-TR" dirty="0"/>
              <a:t>|</a:t>
            </a:r>
          </a:p>
          <a:p>
            <a:r>
              <a:rPr lang="tr-TR" dirty="0"/>
              <a:t>+------------+-----+</a:t>
            </a:r>
          </a:p>
          <a:p>
            <a:r>
              <a:rPr lang="tr-TR" dirty="0"/>
              <a:t>|      paspas|10777|</a:t>
            </a:r>
          </a:p>
          <a:p>
            <a:r>
              <a:rPr lang="tr-TR" dirty="0"/>
              <a:t>|    harddisk|10758|</a:t>
            </a:r>
          </a:p>
          <a:p>
            <a:r>
              <a:rPr lang="tr-TR" dirty="0"/>
              <a:t>|      bardak|10724|</a:t>
            </a:r>
          </a:p>
          <a:p>
            <a:r>
              <a:rPr lang="tr-TR" dirty="0"/>
              <a:t>|       ampül|10688|</a:t>
            </a:r>
          </a:p>
          <a:p>
            <a:r>
              <a:rPr lang="tr-TR" dirty="0"/>
              <a:t>|      koltuk|10678|</a:t>
            </a:r>
          </a:p>
          <a:p>
            <a:r>
              <a:rPr lang="tr-TR" dirty="0"/>
              <a:t>|      cüzdan|10662|</a:t>
            </a:r>
          </a:p>
          <a:p>
            <a:r>
              <a:rPr lang="tr-TR" dirty="0"/>
              <a:t>|       mouse|10645|</a:t>
            </a:r>
          </a:p>
          <a:p>
            <a:r>
              <a:rPr lang="tr-TR" dirty="0"/>
              <a:t>|Cep telefonu|10547|</a:t>
            </a:r>
          </a:p>
          <a:p>
            <a:r>
              <a:rPr lang="tr-TR" dirty="0"/>
              <a:t>|  Bebek bezi|10527|</a:t>
            </a:r>
          </a:p>
          <a:p>
            <a:r>
              <a:rPr lang="tr-TR" dirty="0"/>
              <a:t>|      laptop|10514|</a:t>
            </a:r>
          </a:p>
          <a:p>
            <a:r>
              <a:rPr lang="tr-TR" dirty="0"/>
              <a:t>+------------+-----+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FCDAE05-DD7E-432E-996E-938F16626895}"/>
              </a:ext>
            </a:extLst>
          </p:cNvPr>
          <p:cNvSpPr txBox="1"/>
          <p:nvPr/>
        </p:nvSpPr>
        <p:spPr>
          <a:xfrm>
            <a:off x="3581136" y="270301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ÇIKTISI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BED399E-A60E-4483-AB25-2DE9ACE0DD0E}"/>
              </a:ext>
            </a:extLst>
          </p:cNvPr>
          <p:cNvSpPr txBox="1"/>
          <p:nvPr/>
        </p:nvSpPr>
        <p:spPr>
          <a:xfrm>
            <a:off x="604911" y="2016261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FB59E18-32C0-4CD6-9099-35BC78B6D4BF}"/>
              </a:ext>
            </a:extLst>
          </p:cNvPr>
          <p:cNvSpPr txBox="1"/>
          <p:nvPr/>
        </p:nvSpPr>
        <p:spPr>
          <a:xfrm>
            <a:off x="478302" y="164692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spark-consumer-from-kafka-eticaret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9BDD0D5-AD01-4AB1-8819-92DBD314D408}"/>
              </a:ext>
            </a:extLst>
          </p:cNvPr>
          <p:cNvSpPr txBox="1"/>
          <p:nvPr/>
        </p:nvSpPr>
        <p:spPr>
          <a:xfrm>
            <a:off x="351692" y="3263705"/>
            <a:ext cx="2458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bilgiler herhangi</a:t>
            </a:r>
          </a:p>
          <a:p>
            <a:r>
              <a:rPr lang="tr-TR" dirty="0"/>
              <a:t>bir şekilde farklı birimler</a:t>
            </a:r>
          </a:p>
          <a:p>
            <a:r>
              <a:rPr lang="tr-TR" dirty="0"/>
              <a:t>tarafından herhangi </a:t>
            </a:r>
          </a:p>
          <a:p>
            <a:r>
              <a:rPr lang="tr-TR" dirty="0"/>
              <a:t>bir yerde kayıt edilir.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E2DFE8C-3919-493E-A0F4-EC043DB4405C}"/>
              </a:ext>
            </a:extLst>
          </p:cNvPr>
          <p:cNvSpPr txBox="1"/>
          <p:nvPr/>
        </p:nvSpPr>
        <p:spPr>
          <a:xfrm>
            <a:off x="433754" y="211015"/>
            <a:ext cx="1132449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Günün tarihi ve en çok aranan 10 ürünün MONGODB ye yazdıracağız. İş birimleri de isterse </a:t>
            </a:r>
            <a:r>
              <a:rPr lang="tr-TR" dirty="0" err="1"/>
              <a:t>MongoDB</a:t>
            </a:r>
            <a:r>
              <a:rPr lang="tr-TR" dirty="0"/>
              <a:t> den </a:t>
            </a:r>
            <a:r>
              <a:rPr lang="tr-TR" dirty="0" err="1"/>
              <a:t>dashboard</a:t>
            </a:r>
            <a:r>
              <a:rPr lang="tr-TR" dirty="0"/>
              <a:t> hazırlayabilirler gibi farklı işlemleri farklı birimler yapabilir.</a:t>
            </a:r>
          </a:p>
          <a:p>
            <a:endParaRPr lang="tr-TR" dirty="0"/>
          </a:p>
          <a:p>
            <a:r>
              <a:rPr lang="tr-TR" dirty="0"/>
              <a:t>İlk olarak </a:t>
            </a:r>
            <a:r>
              <a:rPr lang="tr-TR" dirty="0" err="1"/>
              <a:t>MongoDB-kafka</a:t>
            </a:r>
            <a:r>
              <a:rPr lang="tr-TR" dirty="0"/>
              <a:t> </a:t>
            </a:r>
            <a:r>
              <a:rPr lang="tr-TR" dirty="0" err="1"/>
              <a:t>connector</a:t>
            </a:r>
            <a:r>
              <a:rPr lang="tr-TR" dirty="0"/>
              <a:t> Dependency ye eklenmelidir. </a:t>
            </a:r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connector</a:t>
            </a:r>
            <a:r>
              <a:rPr lang="tr-TR" dirty="0"/>
              <a:t> araması ile ulaşabiliriz.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Sonraki adımda ; </a:t>
            </a:r>
            <a:r>
              <a:rPr lang="tr-TR" dirty="0" err="1"/>
              <a:t>SparkSession</a:t>
            </a:r>
            <a:r>
              <a:rPr lang="tr-TR" dirty="0"/>
              <a:t> nesnesine </a:t>
            </a:r>
            <a:r>
              <a:rPr lang="tr-TR" dirty="0" err="1"/>
              <a:t>output</a:t>
            </a:r>
            <a:r>
              <a:rPr lang="tr-TR" dirty="0"/>
              <a:t> </a:t>
            </a:r>
            <a:r>
              <a:rPr lang="tr-TR" dirty="0" err="1"/>
              <a:t>parametrelesi</a:t>
            </a:r>
            <a:r>
              <a:rPr lang="tr-TR" dirty="0"/>
              <a:t> eklenmelidir. </a:t>
            </a:r>
            <a:r>
              <a:rPr lang="tr-TR" dirty="0" err="1"/>
              <a:t>SparkSession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işlemi </a:t>
            </a:r>
            <a:r>
              <a:rPr lang="tr-TR" dirty="0" err="1"/>
              <a:t>kafkadan</a:t>
            </a:r>
            <a:r>
              <a:rPr lang="tr-TR" dirty="0"/>
              <a:t> yapılmaktadır.</a:t>
            </a:r>
          </a:p>
          <a:p>
            <a:endParaRPr lang="tr-TR" dirty="0"/>
          </a:p>
          <a:p>
            <a:r>
              <a:rPr lang="tr-TR" dirty="0"/>
              <a:t>Buradaki "</a:t>
            </a:r>
            <a:r>
              <a:rPr lang="tr-TR" dirty="0" err="1"/>
              <a:t>eticaret</a:t>
            </a:r>
            <a:r>
              <a:rPr lang="tr-TR" dirty="0"/>
              <a:t>" veritabanı adıdır.</a:t>
            </a:r>
          </a:p>
          <a:p>
            <a:r>
              <a:rPr lang="tr-TR" dirty="0" err="1"/>
              <a:t>Cloud</a:t>
            </a:r>
            <a:r>
              <a:rPr lang="tr-TR" dirty="0"/>
              <a:t> da </a:t>
            </a:r>
            <a:r>
              <a:rPr lang="tr-TR" dirty="0" err="1"/>
              <a:t>mongodb</a:t>
            </a:r>
            <a:r>
              <a:rPr lang="tr-TR" dirty="0"/>
              <a:t> de Robo3T ile</a:t>
            </a:r>
          </a:p>
          <a:p>
            <a:r>
              <a:rPr lang="tr-TR" dirty="0"/>
              <a:t>bağlanarak oluşturmamız gerekir.</a:t>
            </a:r>
          </a:p>
          <a:p>
            <a:r>
              <a:rPr lang="tr-TR" dirty="0"/>
              <a:t>"</a:t>
            </a:r>
            <a:r>
              <a:rPr lang="tr-TR" dirty="0" err="1"/>
              <a:t>populerurunler</a:t>
            </a:r>
            <a:r>
              <a:rPr lang="tr-TR" dirty="0"/>
              <a:t>" </a:t>
            </a:r>
            <a:r>
              <a:rPr lang="tr-TR" dirty="0" err="1"/>
              <a:t>collection</a:t>
            </a:r>
            <a:r>
              <a:rPr lang="tr-TR" dirty="0"/>
              <a:t> adıdır. kod çalışınca </a:t>
            </a:r>
            <a:r>
              <a:rPr lang="tr-TR" dirty="0" err="1"/>
              <a:t>eklenecektır</a:t>
            </a:r>
            <a:r>
              <a:rPr lang="tr-TR" dirty="0"/>
              <a:t>. Robo3T ile bağlanırken sorun olabilir. Yerel bilgisayarın ip</a:t>
            </a:r>
          </a:p>
          <a:p>
            <a:r>
              <a:rPr lang="tr-TR" dirty="0"/>
              <a:t>adresi değiştiği içindir.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from 85.110.250.194 to any port 27017</a:t>
            </a:r>
            <a:r>
              <a:rPr lang="tr-TR" dirty="0"/>
              <a:t> ile yeni ip ye izin vermeniz gerekir tabi ki</a:t>
            </a:r>
          </a:p>
          <a:p>
            <a:r>
              <a:rPr lang="tr-TR" dirty="0" err="1"/>
              <a:t>cloud</a:t>
            </a:r>
            <a:r>
              <a:rPr lang="tr-TR" dirty="0"/>
              <a:t> üzerinde </a:t>
            </a:r>
            <a:r>
              <a:rPr lang="tr-TR" dirty="0" err="1"/>
              <a:t>putty</a:t>
            </a:r>
            <a:r>
              <a:rPr lang="tr-TR" dirty="0"/>
              <a:t> ile</a:t>
            </a:r>
          </a:p>
          <a:p>
            <a:endParaRPr lang="tr-TR" dirty="0"/>
          </a:p>
          <a:p>
            <a:r>
              <a:rPr lang="tr-TR" dirty="0"/>
              <a:t>Son olarak </a:t>
            </a:r>
            <a:r>
              <a:rPr lang="tr-TR" dirty="0" err="1"/>
              <a:t>MongoDB</a:t>
            </a:r>
            <a:r>
              <a:rPr lang="tr-TR" dirty="0"/>
              <a:t> ye yazma kodu yine Application.java </a:t>
            </a:r>
            <a:r>
              <a:rPr lang="tr-TR" dirty="0" err="1"/>
              <a:t>nın</a:t>
            </a:r>
            <a:r>
              <a:rPr lang="tr-TR" dirty="0"/>
              <a:t> sonuna eklenmelidir. Ayrıca </a:t>
            </a:r>
            <a:r>
              <a:rPr lang="tr-TR" dirty="0" err="1"/>
              <a:t>searchResult.Show</a:t>
            </a:r>
            <a:r>
              <a:rPr lang="tr-TR" dirty="0"/>
              <a:t>() gibi bir </a:t>
            </a:r>
            <a:r>
              <a:rPr lang="tr-TR" dirty="0" err="1"/>
              <a:t>action</a:t>
            </a:r>
            <a:r>
              <a:rPr lang="tr-TR" dirty="0"/>
              <a:t> metodunun olmasına da</a:t>
            </a:r>
          </a:p>
          <a:p>
            <a:r>
              <a:rPr lang="tr-TR" dirty="0"/>
              <a:t>dikkat edilmelidir. Aksi taktirde</a:t>
            </a:r>
          </a:p>
          <a:p>
            <a:r>
              <a:rPr lang="tr-TR" dirty="0"/>
              <a:t>veri alınmaz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19DAED-63D0-4087-8C96-6E47BDB2F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545" y="1411344"/>
            <a:ext cx="483888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org.mongodb.spark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mongo-spark-connector_2.12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2.4.2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DBDCFAF-321A-46CA-947A-733B2C2076EC}"/>
              </a:ext>
            </a:extLst>
          </p:cNvPr>
          <p:cNvSpPr txBox="1"/>
          <p:nvPr/>
        </p:nvSpPr>
        <p:spPr>
          <a:xfrm>
            <a:off x="587326" y="1519065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https://docs.mongodb.com/spark-connector/v2.4/java-api</a:t>
            </a:r>
            <a:endParaRPr lang="tr-TR" dirty="0"/>
          </a:p>
          <a:p>
            <a:r>
              <a:rPr lang="tr-TR" dirty="0"/>
              <a:t>adresinden uygun sürümü ekleyebiliriz.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2D05492-FAED-44A7-A4E4-6FBEC6CDE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965" y="3220981"/>
            <a:ext cx="7996035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 sparkSession = SparkSession.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().master(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"local"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.appName(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"Spark Search Analysis"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.config(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"spark.mongodb.output.uri"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"mongodb://159.65.82.54/eticaret.populerurunler"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.getOrCreate()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6959D56-7E48-414F-A2B5-D2DF85516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965" y="5744749"/>
            <a:ext cx="6828023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Cloud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MongoDB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ye sonuçları yazdırma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MongoSpark.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write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overwrite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ekleyerek üzerine yazmak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MongoSpark.write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searchResult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append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");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append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ekleyerek yazar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1DCDFE6-C5C3-4281-B399-67A8EA9D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E55EB65-A23C-4BEF-806D-3BDE6171910C}"/>
              </a:ext>
            </a:extLst>
          </p:cNvPr>
          <p:cNvSpPr txBox="1"/>
          <p:nvPr/>
        </p:nvSpPr>
        <p:spPr>
          <a:xfrm>
            <a:off x="3805084" y="5029200"/>
            <a:ext cx="769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En çok aranan 10 ürün ün </a:t>
            </a:r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Cloud</a:t>
            </a:r>
            <a:r>
              <a:rPr lang="tr-TR" dirty="0"/>
              <a:t> üzerinde kayıt edildiğini görebilirsiniz.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2AE36E2-5AE6-4229-A660-97302CA9B232}"/>
              </a:ext>
            </a:extLst>
          </p:cNvPr>
          <p:cNvSpPr txBox="1"/>
          <p:nvPr/>
        </p:nvSpPr>
        <p:spPr>
          <a:xfrm>
            <a:off x="0" y="234722"/>
            <a:ext cx="119434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Uygulamada yine </a:t>
            </a:r>
            <a:r>
              <a:rPr lang="tr-TR" dirty="0" err="1"/>
              <a:t>random</a:t>
            </a:r>
            <a:r>
              <a:rPr lang="tr-TR" dirty="0"/>
              <a:t> olarak verilere </a:t>
            </a:r>
            <a:r>
              <a:rPr lang="tr-TR" dirty="0" err="1"/>
              <a:t>userId</a:t>
            </a:r>
            <a:r>
              <a:rPr lang="tr-TR" dirty="0"/>
              <a:t> eklenecek ve faklı bir </a:t>
            </a:r>
            <a:r>
              <a:rPr lang="tr-TR" dirty="0" err="1"/>
              <a:t>topic</a:t>
            </a:r>
            <a:r>
              <a:rPr lang="tr-TR" dirty="0"/>
              <a:t> e kayıt edilecek. Bunun için </a:t>
            </a:r>
            <a:r>
              <a:rPr lang="tr-TR" dirty="0" err="1"/>
              <a:t>producer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de</a:t>
            </a:r>
          </a:p>
          <a:p>
            <a:r>
              <a:rPr lang="tr-TR" dirty="0"/>
              <a:t>aşağıdaki değişikliklerin yapılması gerekir.</a:t>
            </a:r>
          </a:p>
          <a:p>
            <a:endParaRPr lang="tr-TR" dirty="0"/>
          </a:p>
          <a:p>
            <a:r>
              <a:rPr lang="tr-TR" dirty="0"/>
              <a:t>Sonrasında da Application.java çalıştırıldıktan</a:t>
            </a:r>
          </a:p>
          <a:p>
            <a:r>
              <a:rPr lang="tr-TR" dirty="0"/>
              <a:t>sonra</a:t>
            </a:r>
          </a:p>
          <a:p>
            <a:r>
              <a:rPr lang="tr-TR" dirty="0"/>
              <a:t>POSTMAN</a:t>
            </a:r>
          </a:p>
          <a:p>
            <a:r>
              <a:rPr lang="tr-TR" dirty="0"/>
              <a:t>ile</a:t>
            </a:r>
          </a:p>
          <a:p>
            <a:r>
              <a:rPr lang="tr-TR" dirty="0"/>
              <a:t>tetiklenmelidir.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Producer uygulamasında aşağıdaki değişiklikler yapılmalıdır.</a:t>
            </a:r>
          </a:p>
          <a:p>
            <a:endParaRPr lang="tr-TR" dirty="0"/>
          </a:p>
          <a:p>
            <a:r>
              <a:rPr lang="tr-TR" dirty="0"/>
              <a:t>Bir önceki analizi yorum satırı haline</a:t>
            </a:r>
          </a:p>
          <a:p>
            <a:r>
              <a:rPr lang="tr-TR" dirty="0"/>
              <a:t>getirip yeni analiz işlemini yapmamız gerekir.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En çok arama yapan 10 şehir bulunacak.</a:t>
            </a:r>
          </a:p>
          <a:p>
            <a:endParaRPr lang="tr-T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C53B0F4-B693-4CDB-9FE0-55AD5D351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723" y="1096497"/>
            <a:ext cx="541141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"region"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cities.get(i))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random.nextInt(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24C5E35-D26C-4865-9BC7-E3B436789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4702" y="1788994"/>
            <a:ext cx="9142439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term){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rec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"search-analysis-userId"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.send(rec)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D4C413-D6BE-4E96-947E-B93A5281B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270" y="3358654"/>
            <a:ext cx="3586110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current_ts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userId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lang="tr-TR" altLang="tr-TR" sz="1600" i="1" dirty="0" err="1">
                <a:solidFill>
                  <a:srgbClr val="9876AA"/>
                </a:solidFill>
                <a:latin typeface="JetBrains Mono"/>
              </a:rPr>
              <a:t>Integer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A295B1-E8C6-467F-9F57-43D822161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270" y="4143484"/>
            <a:ext cx="4550798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"subscribe"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"search-analysis-userId"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).load()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6A1601-0A23-4EE9-859A-18686862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8270" y="4974481"/>
            <a:ext cx="6784742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En çok arama yapan 10 şehir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Hangi kullanıcı hangi ürünü kaç kez aramış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userSearchCount = valueDS.groupBy(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).count()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userSearchCount.show()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CD5CBED-51C8-4714-86A5-028B5A91B24A}"/>
              </a:ext>
            </a:extLst>
          </p:cNvPr>
          <p:cNvSpPr txBox="1"/>
          <p:nvPr/>
        </p:nvSpPr>
        <p:spPr>
          <a:xfrm>
            <a:off x="1034571" y="4985575"/>
            <a:ext cx="30632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+------+------------+-----+</a:t>
            </a:r>
          </a:p>
          <a:p>
            <a:r>
              <a:rPr lang="tr-TR" dirty="0"/>
              <a:t>|</a:t>
            </a:r>
            <a:r>
              <a:rPr lang="tr-TR" dirty="0" err="1"/>
              <a:t>userId</a:t>
            </a:r>
            <a:r>
              <a:rPr lang="tr-TR" dirty="0"/>
              <a:t>|      </a:t>
            </a:r>
            <a:r>
              <a:rPr lang="tr-TR" dirty="0" err="1"/>
              <a:t>search|count</a:t>
            </a:r>
            <a:r>
              <a:rPr lang="tr-TR" dirty="0"/>
              <a:t>|</a:t>
            </a:r>
          </a:p>
          <a:p>
            <a:r>
              <a:rPr lang="tr-TR" dirty="0"/>
              <a:t>+------+------------+-----+</a:t>
            </a:r>
          </a:p>
          <a:p>
            <a:r>
              <a:rPr lang="tr-TR" dirty="0"/>
              <a:t>|  9196|      cüzdan|    1|</a:t>
            </a:r>
          </a:p>
          <a:p>
            <a:r>
              <a:rPr lang="tr-TR" dirty="0"/>
              <a:t>|  9035|       </a:t>
            </a:r>
            <a:r>
              <a:rPr lang="tr-TR" dirty="0" err="1"/>
              <a:t>ampül</a:t>
            </a:r>
            <a:r>
              <a:rPr lang="tr-TR" dirty="0"/>
              <a:t>|    1|</a:t>
            </a:r>
          </a:p>
          <a:p>
            <a:r>
              <a:rPr lang="tr-TR" dirty="0"/>
              <a:t>|  2823|  Bebek bezi|    1|</a:t>
            </a: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E718C2E-8FFA-4BCF-96EA-4F148E1E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211B388-C0E2-48E4-9E65-4133E1339D29}"/>
              </a:ext>
            </a:extLst>
          </p:cNvPr>
          <p:cNvSpPr txBox="1"/>
          <p:nvPr/>
        </p:nvSpPr>
        <p:spPr>
          <a:xfrm>
            <a:off x="267286" y="464234"/>
            <a:ext cx="267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Pivot işleminin eklenmesi;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317AF98-62B4-4CCA-B75A-5B9BB35E7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9896" y="984146"/>
            <a:ext cx="9322104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Arama sayısı 10 dan büyük olanlar - Bunu görebilmek için çok fazla verinin olması gerekir.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Dataset&lt;Row&gt; filter = userSearchCount.filter("count &gt; 10");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//filter.show();/*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Dataset&lt;Row&gt; userSearchCountPivot = userSearchCount.groupBy("userId").pivot("search").count();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userSearchCountPivot.show();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Null olanların 0 ile doldurulması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userSearchCountPivot = userSearchCount.groupBy(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).pivot(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).count().na().fill(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userSearchCountPivot.show()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7A7CA58-A39D-438F-9833-44804685F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005" y="3811752"/>
            <a:ext cx="9673995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MongoDB ye kayıt edilmesi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MongoSpark.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write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(userSearchCountPivot).option(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"collection"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"userSearchCountPivot"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).mode(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"overwrite"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).save()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option("collection","userSearchCountPivot") ile en başta verilen collection adı değil burada verilen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collection adı kullanılır.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75AC321-30B9-42A3-A9AD-FF11D6798043}"/>
              </a:ext>
            </a:extLst>
          </p:cNvPr>
          <p:cNvSpPr txBox="1"/>
          <p:nvPr/>
        </p:nvSpPr>
        <p:spPr>
          <a:xfrm>
            <a:off x="267286" y="3699803"/>
            <a:ext cx="1911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MongoDB</a:t>
            </a:r>
            <a:r>
              <a:rPr lang="tr-TR" dirty="0"/>
              <a:t> ye farklı</a:t>
            </a:r>
          </a:p>
          <a:p>
            <a:r>
              <a:rPr lang="tr-TR" dirty="0"/>
              <a:t>bir </a:t>
            </a:r>
            <a:r>
              <a:rPr lang="tr-TR" dirty="0" err="1"/>
              <a:t>collection</a:t>
            </a:r>
            <a:r>
              <a:rPr lang="tr-TR" dirty="0"/>
              <a:t> adı</a:t>
            </a:r>
          </a:p>
          <a:p>
            <a:r>
              <a:rPr lang="tr-TR" dirty="0"/>
              <a:t>ile kayıt edilmesi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70572F5-882B-4F85-A52F-642146C9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D1A9349-68BE-41C4-9052-48274559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D2F009E-130D-4366-B0E8-863418FF20BF}"/>
              </a:ext>
            </a:extLst>
          </p:cNvPr>
          <p:cNvSpPr txBox="1"/>
          <p:nvPr/>
        </p:nvSpPr>
        <p:spPr>
          <a:xfrm>
            <a:off x="9734843" y="492369"/>
            <a:ext cx="23182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kısımda MONGODB</a:t>
            </a:r>
          </a:p>
          <a:p>
            <a:r>
              <a:rPr lang="tr-TR" dirty="0"/>
              <a:t>yerine</a:t>
            </a:r>
          </a:p>
          <a:p>
            <a:r>
              <a:rPr lang="tr-TR" dirty="0"/>
              <a:t>CASSANDRA</a:t>
            </a:r>
          </a:p>
          <a:p>
            <a:r>
              <a:rPr lang="tr-TR" dirty="0"/>
              <a:t>HDFS</a:t>
            </a:r>
          </a:p>
          <a:p>
            <a:r>
              <a:rPr lang="tr-TR" dirty="0"/>
              <a:t>ELATICSEARCH</a:t>
            </a:r>
          </a:p>
          <a:p>
            <a:r>
              <a:rPr lang="tr-TR" dirty="0"/>
              <a:t>vb. teknolojiler</a:t>
            </a:r>
          </a:p>
          <a:p>
            <a:r>
              <a:rPr lang="tr-TR" dirty="0"/>
              <a:t>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708CE4-38B2-4C2C-9942-1FCBF63AB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871" y="1131600"/>
            <a:ext cx="8367932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StreamingApp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StreamingQueryException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setProperty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"hadoop.home.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dir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"C: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hadoop-common-2.2.0-bin-master"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StructType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schema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StructType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current_ts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StringType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userId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DataTypes.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IntegerType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master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"local"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Spark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Analysis"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spark.mongodb.output.uri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mongodb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://159.65.82.54/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eticaret.populerurunler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getOrCreate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sparkSession.readStream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().format(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kafka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kafka.bootstrap.servers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subscribe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search-analysis-stream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awaitTermination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kısmına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bir değer yazılırsa değer kadar çalışır.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Bu durumda biz durdurana kadar çalışacak.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loadDS.writeStream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().format(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console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outputMode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append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).start().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awaitTermination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6738F82-AED6-439C-A9CA-69EBF8E16B99}"/>
              </a:ext>
            </a:extLst>
          </p:cNvPr>
          <p:cNvSpPr txBox="1"/>
          <p:nvPr/>
        </p:nvSpPr>
        <p:spPr>
          <a:xfrm>
            <a:off x="267286" y="464234"/>
            <a:ext cx="64968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Streaming</a:t>
            </a:r>
            <a:r>
              <a:rPr lang="tr-TR" dirty="0"/>
              <a:t> uygulamasında </a:t>
            </a:r>
            <a:r>
              <a:rPr lang="tr-TR" dirty="0" err="1"/>
              <a:t>Batch</a:t>
            </a:r>
            <a:r>
              <a:rPr lang="tr-TR" dirty="0"/>
              <a:t> uygulamasından farklı olan kodlar ;</a:t>
            </a:r>
          </a:p>
          <a:p>
            <a:endParaRPr lang="tr-TR" dirty="0"/>
          </a:p>
          <a:p>
            <a:r>
              <a:rPr lang="tr-TR" dirty="0" err="1"/>
              <a:t>read</a:t>
            </a:r>
            <a:r>
              <a:rPr lang="tr-TR" dirty="0"/>
              <a:t>() yerine </a:t>
            </a:r>
            <a:r>
              <a:rPr lang="tr-TR" dirty="0" err="1"/>
              <a:t>readStream</a:t>
            </a:r>
            <a:r>
              <a:rPr lang="tr-TR" dirty="0"/>
              <a:t>()</a:t>
            </a:r>
          </a:p>
          <a:p>
            <a:endParaRPr lang="tr-TR" dirty="0"/>
          </a:p>
          <a:p>
            <a:r>
              <a:rPr lang="tr-TR" dirty="0"/>
              <a:t>yazdırmada</a:t>
            </a:r>
          </a:p>
          <a:p>
            <a:r>
              <a:rPr lang="tr-TR" dirty="0" err="1"/>
              <a:t>writeStream</a:t>
            </a:r>
            <a:r>
              <a:rPr lang="tr-TR" dirty="0"/>
              <a:t>()</a:t>
            </a:r>
          </a:p>
          <a:p>
            <a:endParaRPr lang="tr-TR" dirty="0"/>
          </a:p>
          <a:p>
            <a:r>
              <a:rPr lang="tr-TR" dirty="0"/>
              <a:t>ve diğer </a:t>
            </a:r>
            <a:r>
              <a:rPr lang="tr-TR" dirty="0" err="1"/>
              <a:t>faklılıklar</a:t>
            </a:r>
            <a:r>
              <a:rPr lang="tr-TR" dirty="0"/>
              <a:t> vardır.</a:t>
            </a:r>
          </a:p>
          <a:p>
            <a:endParaRPr lang="tr-TR" dirty="0"/>
          </a:p>
          <a:p>
            <a:r>
              <a:rPr lang="tr-TR" dirty="0"/>
              <a:t>Consumer uygulamasında</a:t>
            </a:r>
          </a:p>
          <a:p>
            <a:r>
              <a:rPr lang="tr-TR" dirty="0"/>
              <a:t>StreamingApp.java sınıfı </a:t>
            </a:r>
          </a:p>
          <a:p>
            <a:r>
              <a:rPr lang="tr-TR" dirty="0"/>
              <a:t>oluşturuldu.</a:t>
            </a:r>
          </a:p>
          <a:p>
            <a:endParaRPr lang="tr-TR" dirty="0"/>
          </a:p>
          <a:p>
            <a:r>
              <a:rPr lang="tr-TR" dirty="0" err="1"/>
              <a:t>topic</a:t>
            </a:r>
            <a:r>
              <a:rPr lang="tr-TR" dirty="0"/>
              <a:t> değiştirildi.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F0495FC6-37F2-4343-80BE-9A89D863AFE9}"/>
              </a:ext>
            </a:extLst>
          </p:cNvPr>
          <p:cNvSpPr/>
          <p:nvPr/>
        </p:nvSpPr>
        <p:spPr>
          <a:xfrm>
            <a:off x="7257757" y="4881489"/>
            <a:ext cx="1280160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B708571A-21E2-4766-A290-C45175A0589F}"/>
              </a:ext>
            </a:extLst>
          </p:cNvPr>
          <p:cNvSpPr/>
          <p:nvPr/>
        </p:nvSpPr>
        <p:spPr>
          <a:xfrm>
            <a:off x="4807634" y="6345378"/>
            <a:ext cx="1280160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4E08A4E-F446-44D3-9F76-4C6143758024}"/>
              </a:ext>
            </a:extLst>
          </p:cNvPr>
          <p:cNvSpPr/>
          <p:nvPr/>
        </p:nvSpPr>
        <p:spPr>
          <a:xfrm>
            <a:off x="10066606" y="6339193"/>
            <a:ext cx="1280160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3D92BBAA-6A6B-40DC-BD44-8EC08FA0EE68}"/>
              </a:ext>
            </a:extLst>
          </p:cNvPr>
          <p:cNvSpPr/>
          <p:nvPr/>
        </p:nvSpPr>
        <p:spPr>
          <a:xfrm>
            <a:off x="7257757" y="5368521"/>
            <a:ext cx="1280160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F2FA641-317E-41D1-82B9-3CBFE8993E4A}"/>
              </a:ext>
            </a:extLst>
          </p:cNvPr>
          <p:cNvSpPr txBox="1"/>
          <p:nvPr/>
        </p:nvSpPr>
        <p:spPr>
          <a:xfrm>
            <a:off x="112543" y="182880"/>
            <a:ext cx="2996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API yani </a:t>
            </a:r>
            <a:r>
              <a:rPr lang="tr-TR" dirty="0" err="1"/>
              <a:t>producer</a:t>
            </a:r>
            <a:r>
              <a:rPr lang="tr-TR" dirty="0"/>
              <a:t> tarafında yapılması gerekenler;</a:t>
            </a:r>
          </a:p>
          <a:p>
            <a:endParaRPr lang="tr-TR" dirty="0"/>
          </a:p>
          <a:p>
            <a:r>
              <a:rPr lang="tr-TR" dirty="0"/>
              <a:t>SearchController.java</a:t>
            </a:r>
          </a:p>
          <a:p>
            <a:r>
              <a:rPr lang="tr-TR" dirty="0"/>
              <a:t>ya yeni bir arama metodu eklendi.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EA8713-B885-417A-9C82-80729B57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377" y="0"/>
            <a:ext cx="8924623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@GetMapping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"/search/stream"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searchIndexStream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@RequestParam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term){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ip ve bölge bilgileri simulet etmek için - (gerçek bilgi değildir)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List&lt;String&gt; cities = Arrays.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"Ankara"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"İstanbul"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"Artvin"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"Tunceli"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"Zonguldak"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"Malatya"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"Hopa"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"Hakkari"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"Edirne"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"Amsterdam"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"Batum"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 random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int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random.nextInt(cities.size())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 timestamp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Timestamp(System.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currentTimeMillis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 jsonObject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"current_ts"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timestamp.toString())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"region"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cities.get(i))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"userId"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random.nextInt(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.println(jsonObject.toJSONString())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.send(jsonObject.toJSONString())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7EC2939-AAE3-455C-899D-9C2BB59B3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442" y="5380410"/>
            <a:ext cx="9201558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term){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rec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"search-analysis-stream"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CC97687-FE52-4EDD-99EB-661E31C2393D}"/>
              </a:ext>
            </a:extLst>
          </p:cNvPr>
          <p:cNvSpPr txBox="1"/>
          <p:nvPr/>
        </p:nvSpPr>
        <p:spPr>
          <a:xfrm>
            <a:off x="112543" y="5331655"/>
            <a:ext cx="2556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MessageProducer.java da</a:t>
            </a:r>
          </a:p>
          <a:p>
            <a:r>
              <a:rPr lang="tr-TR" dirty="0" err="1"/>
              <a:t>topic</a:t>
            </a:r>
            <a:r>
              <a:rPr lang="tr-TR" dirty="0"/>
              <a:t> adı değiştirildi.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32D0165-F3CE-419B-8BEF-87CCA987E315}"/>
              </a:ext>
            </a:extLst>
          </p:cNvPr>
          <p:cNvSpPr txBox="1"/>
          <p:nvPr/>
        </p:nvSpPr>
        <p:spPr>
          <a:xfrm>
            <a:off x="196948" y="548640"/>
            <a:ext cx="10545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API uygulamasında Application.java çalıştırılarak POSTMAN den istek-</a:t>
            </a:r>
            <a:r>
              <a:rPr lang="tr-TR" dirty="0" err="1"/>
              <a:t>request</a:t>
            </a:r>
            <a:r>
              <a:rPr lang="tr-TR" dirty="0"/>
              <a:t> yaparak uygulamayı deneyeceğiz.</a:t>
            </a:r>
          </a:p>
          <a:p>
            <a:r>
              <a:rPr lang="tr-TR" dirty="0"/>
              <a:t>POSTMAN da istek göndermeden önce </a:t>
            </a:r>
            <a:r>
              <a:rPr lang="tr-TR" dirty="0" err="1"/>
              <a:t>consumer</a:t>
            </a:r>
            <a:r>
              <a:rPr lang="tr-TR" dirty="0"/>
              <a:t> uygulamasını da çalıştırmamız gerekir.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2850B68-F1E7-47B3-A9A3-AA00F3C73BFE}"/>
              </a:ext>
            </a:extLst>
          </p:cNvPr>
          <p:cNvSpPr txBox="1"/>
          <p:nvPr/>
        </p:nvSpPr>
        <p:spPr>
          <a:xfrm>
            <a:off x="196948" y="1412017"/>
            <a:ext cx="11873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postmanda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istek göndermek için 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stream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eklememiz gerekir çünkü metodu o şekilde oluşturduk. </a:t>
            </a:r>
            <a:r>
              <a:rPr lang="en-US" b="0" i="0" dirty="0">
                <a:solidFill>
                  <a:srgbClr val="505050"/>
                </a:solidFill>
                <a:effectLst/>
                <a:latin typeface="OpenSans"/>
              </a:rPr>
              <a:t>localhost:8080/search/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OpenSans"/>
              </a:rPr>
              <a:t>stream?term</a:t>
            </a:r>
            <a:r>
              <a:rPr lang="en-US" b="0" i="0" dirty="0">
                <a:solidFill>
                  <a:srgbClr val="505050"/>
                </a:solidFill>
                <a:effectLst/>
                <a:latin typeface="OpenSans"/>
              </a:rPr>
              <a:t>=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…..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E4DA04C-EFF0-4261-BD09-49BCDEBB0095}"/>
              </a:ext>
            </a:extLst>
          </p:cNvPr>
          <p:cNvSpPr txBox="1"/>
          <p:nvPr/>
        </p:nvSpPr>
        <p:spPr>
          <a:xfrm>
            <a:off x="222541" y="3105834"/>
            <a:ext cx="1184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Uygulamaları çalıştırdığımızda </a:t>
            </a:r>
            <a:r>
              <a:rPr lang="tr-TR" dirty="0" err="1"/>
              <a:t>consumer</a:t>
            </a:r>
            <a:r>
              <a:rPr lang="tr-TR" dirty="0"/>
              <a:t> kısmında aşağıdaki çıktıyı elde ederiz. Value değeri </a:t>
            </a:r>
            <a:r>
              <a:rPr lang="tr-TR" dirty="0" err="1"/>
              <a:t>hexdecimal</a:t>
            </a:r>
            <a:r>
              <a:rPr lang="tr-TR" dirty="0"/>
              <a:t> </a:t>
            </a:r>
            <a:r>
              <a:rPr lang="tr-TR" dirty="0" err="1"/>
              <a:t>dır</a:t>
            </a:r>
            <a:r>
              <a:rPr lang="tr-TR" dirty="0"/>
              <a:t>. Bunu </a:t>
            </a:r>
            <a:r>
              <a:rPr lang="tr-TR" dirty="0" err="1"/>
              <a:t>cast</a:t>
            </a:r>
            <a:r>
              <a:rPr lang="tr-TR" dirty="0"/>
              <a:t> ederek</a:t>
            </a:r>
          </a:p>
          <a:p>
            <a:r>
              <a:rPr lang="tr-TR" dirty="0"/>
              <a:t>okunabilecek duruma getirmemiz gerekir.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2C34FC5-C55F-4D04-9B3F-0898DA1C279F}"/>
              </a:ext>
            </a:extLst>
          </p:cNvPr>
          <p:cNvSpPr txBox="1"/>
          <p:nvPr/>
        </p:nvSpPr>
        <p:spPr>
          <a:xfrm>
            <a:off x="764931" y="4245654"/>
            <a:ext cx="94095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| </a:t>
            </a:r>
            <a:r>
              <a:rPr lang="tr-TR" dirty="0" err="1"/>
              <a:t>key</a:t>
            </a:r>
            <a:r>
              <a:rPr lang="tr-TR" dirty="0"/>
              <a:t>|               </a:t>
            </a:r>
            <a:r>
              <a:rPr lang="tr-TR" dirty="0" err="1"/>
              <a:t>value</a:t>
            </a:r>
            <a:r>
              <a:rPr lang="tr-TR" dirty="0"/>
              <a:t>|               </a:t>
            </a:r>
            <a:r>
              <a:rPr lang="tr-TR" dirty="0" err="1"/>
              <a:t>topic|partition|offset</a:t>
            </a:r>
            <a:r>
              <a:rPr lang="tr-TR" dirty="0"/>
              <a:t>|           </a:t>
            </a:r>
            <a:r>
              <a:rPr lang="tr-TR" dirty="0" err="1"/>
              <a:t>timestamp|timestampType</a:t>
            </a:r>
            <a:r>
              <a:rPr lang="tr-TR" dirty="0"/>
              <a:t>|</a:t>
            </a:r>
          </a:p>
          <a:p>
            <a:r>
              <a:rPr lang="tr-TR" dirty="0"/>
              <a:t>+----+--------------------+--------------------+---------+------+--------------------+-------------+</a:t>
            </a:r>
          </a:p>
          <a:p>
            <a:r>
              <a:rPr lang="tr-TR" dirty="0"/>
              <a:t>|</a:t>
            </a:r>
            <a:r>
              <a:rPr lang="tr-TR" dirty="0" err="1"/>
              <a:t>null</a:t>
            </a:r>
            <a:r>
              <a:rPr lang="tr-TR" dirty="0"/>
              <a:t>|[7B 22 73 65 61 7...|</a:t>
            </a:r>
            <a:r>
              <a:rPr lang="tr-TR" dirty="0" err="1"/>
              <a:t>search</a:t>
            </a:r>
            <a:r>
              <a:rPr lang="tr-TR" dirty="0"/>
              <a:t>-</a:t>
            </a:r>
            <a:r>
              <a:rPr lang="tr-TR" dirty="0" err="1"/>
              <a:t>analysis</a:t>
            </a:r>
            <a:r>
              <a:rPr lang="tr-TR" dirty="0"/>
              <a:t>-s...|        0|     0|2020-12-08 17:36:...|            0|</a:t>
            </a:r>
          </a:p>
          <a:p>
            <a:r>
              <a:rPr lang="tr-TR" dirty="0"/>
              <a:t>+----+--------------------+--------------------+---------+------+--------------------+-------------+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FFBA25C-FC6A-41F3-9F24-521C41CFE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764" y="2013018"/>
            <a:ext cx="9243390" cy="10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AD0716-A62D-4DDF-B3FF-E5DFDA432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2014" y="533980"/>
            <a:ext cx="8379986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Cast işlemi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rowDataset = loadDS.selectExpr(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"CAST(value AS STRING)"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"data" altında bulunan kısımları okuması için as("data") olarak değişiklik yaptık.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valueDS = rowDataset.select(functions.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from_json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(rowDataset.col(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"value"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schema)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.as(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"data"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)).select(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"data.*"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valueDS.writeStream().format(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"console"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).outputMode(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"append"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).start().awaitTermination()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22078C7-53DA-4117-94A0-1B0659ABCF55}"/>
              </a:ext>
            </a:extLst>
          </p:cNvPr>
          <p:cNvSpPr txBox="1"/>
          <p:nvPr/>
        </p:nvSpPr>
        <p:spPr>
          <a:xfrm>
            <a:off x="154745" y="815926"/>
            <a:ext cx="29234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StreamingApp.java da</a:t>
            </a:r>
          </a:p>
          <a:p>
            <a:r>
              <a:rPr lang="tr-TR" dirty="0" err="1"/>
              <a:t>cast</a:t>
            </a:r>
            <a:r>
              <a:rPr lang="tr-TR" dirty="0"/>
              <a:t> işlemi yapıldıktan sonra</a:t>
            </a:r>
          </a:p>
          <a:p>
            <a:r>
              <a:rPr lang="tr-TR" dirty="0"/>
              <a:t>çıktılar aşağıdaki gibi olur</a:t>
            </a:r>
          </a:p>
          <a:p>
            <a:endParaRPr lang="tr-TR" dirty="0"/>
          </a:p>
          <a:p>
            <a:r>
              <a:rPr lang="tr-TR" dirty="0"/>
              <a:t>Her yeni değer ekrana yazılır</a:t>
            </a:r>
          </a:p>
          <a:p>
            <a:endParaRPr lang="tr-TR" dirty="0"/>
          </a:p>
          <a:p>
            <a:r>
              <a:rPr lang="tr-TR" dirty="0" err="1"/>
              <a:t>Append</a:t>
            </a:r>
            <a:r>
              <a:rPr lang="tr-TR" dirty="0"/>
              <a:t> </a:t>
            </a:r>
            <a:r>
              <a:rPr lang="tr-TR" dirty="0" err="1"/>
              <a:t>mod</a:t>
            </a:r>
            <a:r>
              <a:rPr lang="tr-TR" dirty="0"/>
              <a:t> kullanıldığı için</a:t>
            </a:r>
          </a:p>
          <a:p>
            <a:r>
              <a:rPr lang="tr-TR" dirty="0"/>
              <a:t>önceden yazılanlar gözükmez</a:t>
            </a: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3D6534A-560F-4046-8525-1E16035A7D33}"/>
              </a:ext>
            </a:extLst>
          </p:cNvPr>
          <p:cNvSpPr txBox="1"/>
          <p:nvPr/>
        </p:nvSpPr>
        <p:spPr>
          <a:xfrm>
            <a:off x="2022230" y="3981047"/>
            <a:ext cx="78532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+--------------------+------+--------------------+------+</a:t>
            </a:r>
          </a:p>
          <a:p>
            <a:r>
              <a:rPr lang="tr-TR" dirty="0"/>
              <a:t>|              </a:t>
            </a:r>
            <a:r>
              <a:rPr lang="tr-TR" dirty="0" err="1"/>
              <a:t>search|region</a:t>
            </a:r>
            <a:r>
              <a:rPr lang="tr-TR" dirty="0"/>
              <a:t>|          </a:t>
            </a:r>
            <a:r>
              <a:rPr lang="tr-TR" dirty="0" err="1"/>
              <a:t>current_ts|userId</a:t>
            </a:r>
            <a:r>
              <a:rPr lang="tr-TR" dirty="0"/>
              <a:t>|</a:t>
            </a:r>
          </a:p>
          <a:p>
            <a:r>
              <a:rPr lang="tr-TR" dirty="0"/>
              <a:t>+--------------------+------+--------------------+------+</a:t>
            </a:r>
          </a:p>
          <a:p>
            <a:r>
              <a:rPr lang="tr-TR" dirty="0"/>
              <a:t>|falan filan </a:t>
            </a:r>
            <a:r>
              <a:rPr lang="tr-TR" dirty="0" err="1"/>
              <a:t>inter</a:t>
            </a:r>
            <a:r>
              <a:rPr lang="tr-TR" dirty="0"/>
              <a:t>...|Artvin|2020-12-08 17:49:...|  9153|</a:t>
            </a:r>
          </a:p>
          <a:p>
            <a:r>
              <a:rPr lang="tr-TR" dirty="0"/>
              <a:t>+--------------------+------+--------------------+------+</a:t>
            </a:r>
          </a:p>
        </p:txBody>
      </p:sp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2FCDA8D-21BC-4543-9BF9-2F644C5BCB78}"/>
              </a:ext>
            </a:extLst>
          </p:cNvPr>
          <p:cNvSpPr txBox="1"/>
          <p:nvPr/>
        </p:nvSpPr>
        <p:spPr>
          <a:xfrm>
            <a:off x="601392" y="2079731"/>
            <a:ext cx="111029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Belirtilen üründen farklı bir değer arandığında aşağıdaki gibi boş çıktı gelir.</a:t>
            </a:r>
          </a:p>
          <a:p>
            <a:r>
              <a:rPr lang="tr-TR" dirty="0"/>
              <a:t>+------+------+----------+------+</a:t>
            </a:r>
          </a:p>
          <a:p>
            <a:r>
              <a:rPr lang="tr-TR" dirty="0"/>
              <a:t>|</a:t>
            </a:r>
            <a:r>
              <a:rPr lang="tr-TR" dirty="0" err="1"/>
              <a:t>search|region|current_ts|userId</a:t>
            </a:r>
            <a:r>
              <a:rPr lang="tr-TR" dirty="0"/>
              <a:t>|</a:t>
            </a:r>
          </a:p>
          <a:p>
            <a:r>
              <a:rPr lang="tr-TR" dirty="0"/>
              <a:t>+------+------+----------+------+</a:t>
            </a:r>
          </a:p>
          <a:p>
            <a:r>
              <a:rPr lang="tr-TR" dirty="0"/>
              <a:t>+------+------+----------+------+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62FA1AC-D0E0-48B7-8FF7-AA6679C151D8}"/>
              </a:ext>
            </a:extLst>
          </p:cNvPr>
          <p:cNvSpPr txBox="1"/>
          <p:nvPr/>
        </p:nvSpPr>
        <p:spPr>
          <a:xfrm>
            <a:off x="601391" y="4304604"/>
            <a:ext cx="113420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Takip edilen ürün aranınca bilgilere ulaşabiliriz.</a:t>
            </a:r>
          </a:p>
          <a:p>
            <a:r>
              <a:rPr lang="tr-TR" dirty="0"/>
              <a:t>+------+--------+--------------------+------+</a:t>
            </a:r>
          </a:p>
          <a:p>
            <a:r>
              <a:rPr lang="tr-TR" dirty="0"/>
              <a:t>|</a:t>
            </a:r>
            <a:r>
              <a:rPr lang="tr-TR" dirty="0" err="1"/>
              <a:t>search</a:t>
            </a:r>
            <a:r>
              <a:rPr lang="tr-TR" dirty="0"/>
              <a:t>|  </a:t>
            </a:r>
            <a:r>
              <a:rPr lang="tr-TR" dirty="0" err="1"/>
              <a:t>region</a:t>
            </a:r>
            <a:r>
              <a:rPr lang="tr-TR" dirty="0"/>
              <a:t>|          </a:t>
            </a:r>
            <a:r>
              <a:rPr lang="tr-TR" dirty="0" err="1"/>
              <a:t>current_ts|userId</a:t>
            </a:r>
            <a:r>
              <a:rPr lang="tr-TR" dirty="0"/>
              <a:t>|</a:t>
            </a:r>
          </a:p>
          <a:p>
            <a:r>
              <a:rPr lang="tr-TR" dirty="0"/>
              <a:t>+------+--------+--------------------+------+</a:t>
            </a:r>
          </a:p>
          <a:p>
            <a:r>
              <a:rPr lang="tr-TR" dirty="0"/>
              <a:t>| maske|İstanbul|2020-12-08 18:12:...|  8353|</a:t>
            </a:r>
          </a:p>
          <a:p>
            <a:r>
              <a:rPr lang="tr-TR" dirty="0"/>
              <a:t>+------+--------+--------------------+------+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7CAEF19-3542-4350-A2BB-6E7CDE89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793" y="628741"/>
            <a:ext cx="8438207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GERÇEK ZAMANLI ÜRÜN TAKİBİ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"MASKE" arayan kişiler - Bu şekilde ürünü arayan kişilere ayrıcalıklı kampanya filan düzenlenebilir.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maskeFilter = valueDS.filter(valueDS.col(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).equalTo(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"maske"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maskeFilter.writeStream().format(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"console"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).outputMode(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"append"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).start().awaitTermination()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45C9085-2231-46F5-A0B6-972F3ACF66EA}"/>
              </a:ext>
            </a:extLst>
          </p:cNvPr>
          <p:cNvSpPr txBox="1"/>
          <p:nvPr/>
        </p:nvSpPr>
        <p:spPr>
          <a:xfrm>
            <a:off x="182880" y="422031"/>
            <a:ext cx="2997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StreamingApp.java da</a:t>
            </a:r>
          </a:p>
          <a:p>
            <a:r>
              <a:rPr lang="tr-TR" dirty="0"/>
              <a:t>aranacak ürünün filtrelenmesi</a:t>
            </a:r>
          </a:p>
        </p:txBody>
      </p:sp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54CB26-B2E8-4983-B2BA-67051CC5E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115" y="0"/>
            <a:ext cx="1044388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.trigger() - Verilen süre kadar bekler ve ondan sonra çalışır yani yazma işlemini yapar.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.foreachBatch() - Verilen her bir süre de kayıt etme işlemi yapar. Yani her batch sonrasında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kayıt işlemi yapar.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maskeFilter.writeStream().trigger(Trigger.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ProcessingTime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)).foreachBatch(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VoidFunction2&lt;Dataset&lt;Row&gt;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Long&gt;()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call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(Dataset&lt;Row&gt; rowDataset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 aLong)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MongoSpark.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write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(rowDataset).option(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"collection"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"SearchWithMaske"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).mode(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"append"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).save()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}).start().awaitTermination()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maskeFilter.writeStream().format(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"console"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).outputMode(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"append"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).start().awaitTermination()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6F90D5C-D61E-4A13-952D-F31330FD077D}"/>
              </a:ext>
            </a:extLst>
          </p:cNvPr>
          <p:cNvSpPr txBox="1"/>
          <p:nvPr/>
        </p:nvSpPr>
        <p:spPr>
          <a:xfrm>
            <a:off x="140677" y="520505"/>
            <a:ext cx="140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Filtrelenen verilerin kayıt edilmesi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94C62BC-0CA2-42D8-ADBC-995737DDB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48" y="2603442"/>
            <a:ext cx="6132768" cy="425455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B532C55-95DC-4BE6-B4A8-E46B5B0CB250}"/>
              </a:ext>
            </a:extLst>
          </p:cNvPr>
          <p:cNvSpPr txBox="1"/>
          <p:nvPr/>
        </p:nvSpPr>
        <p:spPr>
          <a:xfrm>
            <a:off x="253218" y="3235569"/>
            <a:ext cx="1636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Belirlenen ürün</a:t>
            </a:r>
          </a:p>
          <a:p>
            <a:r>
              <a:rPr lang="tr-TR" dirty="0"/>
              <a:t>arandıkça</a:t>
            </a:r>
          </a:p>
          <a:p>
            <a:r>
              <a:rPr lang="tr-TR" dirty="0" err="1"/>
              <a:t>collection</a:t>
            </a:r>
            <a:endParaRPr lang="tr-TR" dirty="0"/>
          </a:p>
          <a:p>
            <a:r>
              <a:rPr lang="tr-TR" dirty="0"/>
              <a:t>a eklenecektir.</a:t>
            </a:r>
          </a:p>
        </p:txBody>
      </p:sp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CAC45-4285-4191-BD6C-655FD2E0E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148" y="168146"/>
            <a:ext cx="9618852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Günü belli zaman windowlarına bölünerek hangi zaman aralığında hangi ürünün arandığının tespit edilmesi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Burada yarım saat olarak işlem yapacağız. Böylece saate göre en çok aranan ürün ile ilgili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o saatte kampanaya, site anasayfa düzenlemesi gibi düzenlemeler yapılabilir.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Önceki çalışmaları açıklama satırı yapınız.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Zamanlara bölme işlminde hangi colon olduğu -search- ve süre functions.window() ile verilir.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Ek not : groupBy bir transformation metodudur. Her transformation metodundan sonra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yeni bir dataset yani RDD oluşur.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current_ts_window = valueDS.groupBy(functions.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window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(valueDS.col(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"current_ts"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"30 minute"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valueDS.col(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"search"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)).count()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current_ts_window.show()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A086D32-858C-4E7C-8B40-EAABC7C2CCB1}"/>
              </a:ext>
            </a:extLst>
          </p:cNvPr>
          <p:cNvSpPr txBox="1"/>
          <p:nvPr/>
        </p:nvSpPr>
        <p:spPr>
          <a:xfrm>
            <a:off x="225083" y="1139483"/>
            <a:ext cx="19511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  <a:p>
            <a:r>
              <a:rPr lang="tr-TR" dirty="0"/>
              <a:t>dosyasında.</a:t>
            </a:r>
          </a:p>
          <a:p>
            <a:endParaRPr lang="tr-TR" dirty="0"/>
          </a:p>
          <a:p>
            <a:r>
              <a:rPr lang="tr-TR" dirty="0"/>
              <a:t>Önceki örnekleri</a:t>
            </a:r>
          </a:p>
          <a:p>
            <a:r>
              <a:rPr lang="tr-TR" dirty="0"/>
              <a:t>açıklama içine alın.</a:t>
            </a:r>
          </a:p>
        </p:txBody>
      </p:sp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61252B-4F75-4C0E-B994-4879024F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D03140-A079-4089-9B63-206EE701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32" y="2630658"/>
            <a:ext cx="7515967" cy="4225668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B0270E9-7D63-4354-9C27-55C6917FD683}"/>
              </a:ext>
            </a:extLst>
          </p:cNvPr>
          <p:cNvSpPr txBox="1"/>
          <p:nvPr/>
        </p:nvSpPr>
        <p:spPr>
          <a:xfrm>
            <a:off x="323557" y="393895"/>
            <a:ext cx="624478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Bunun için Node.js ve </a:t>
            </a:r>
            <a:r>
              <a:rPr lang="tr-TR" dirty="0" err="1"/>
              <a:t>npm</a:t>
            </a:r>
            <a:r>
              <a:rPr lang="tr-TR" dirty="0"/>
              <a:t> kullanılacak. Yüklemeniz gerekir.</a:t>
            </a:r>
          </a:p>
          <a:p>
            <a:r>
              <a:rPr lang="tr-TR" dirty="0" err="1"/>
              <a:t>cmd</a:t>
            </a:r>
            <a:r>
              <a:rPr lang="tr-TR" dirty="0"/>
              <a:t> de : </a:t>
            </a:r>
            <a:r>
              <a:rPr lang="tr-TR" dirty="0" err="1"/>
              <a:t>node</a:t>
            </a:r>
            <a:r>
              <a:rPr lang="tr-TR" dirty="0"/>
              <a:t> –v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version</a:t>
            </a:r>
            <a:r>
              <a:rPr lang="tr-TR" dirty="0">
                <a:sym typeface="Wingdings" panose="05000000000000000000" pitchFamily="2" charset="2"/>
              </a:rPr>
              <a:t> bilgisini verir. 	v12.18.2</a:t>
            </a:r>
          </a:p>
          <a:p>
            <a:r>
              <a:rPr lang="tr-TR" dirty="0" err="1">
                <a:sym typeface="Wingdings" panose="05000000000000000000" pitchFamily="2" charset="2"/>
              </a:rPr>
              <a:t>npm</a:t>
            </a:r>
            <a:r>
              <a:rPr lang="tr-TR" dirty="0">
                <a:sym typeface="Wingdings" panose="05000000000000000000" pitchFamily="2" charset="2"/>
              </a:rPr>
              <a:t> –v  </a:t>
            </a:r>
            <a:r>
              <a:rPr lang="tr-TR" dirty="0" err="1">
                <a:sym typeface="Wingdings" panose="05000000000000000000" pitchFamily="2" charset="2"/>
              </a:rPr>
              <a:t>npm</a:t>
            </a:r>
            <a:r>
              <a:rPr lang="tr-TR" dirty="0">
                <a:sym typeface="Wingdings" panose="05000000000000000000" pitchFamily="2" charset="2"/>
              </a:rPr>
              <a:t> versiyonunu verir.		6.14.5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searchinput</a:t>
            </a:r>
            <a:r>
              <a:rPr lang="tr-TR" dirty="0">
                <a:sym typeface="Wingdings" panose="05000000000000000000" pitchFamily="2" charset="2"/>
              </a:rPr>
              <a:t> klasörü </a:t>
            </a:r>
            <a:r>
              <a:rPr lang="tr-TR" dirty="0" err="1">
                <a:sym typeface="Wingdings" panose="05000000000000000000" pitchFamily="2" charset="2"/>
              </a:rPr>
              <a:t>frontend</a:t>
            </a:r>
            <a:r>
              <a:rPr lang="tr-TR" dirty="0">
                <a:sym typeface="Wingdings" panose="05000000000000000000" pitchFamily="2" charset="2"/>
              </a:rPr>
              <a:t> projesidir.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/>
              <a:t>searchinput</a:t>
            </a:r>
            <a:r>
              <a:rPr lang="tr-TR" dirty="0"/>
              <a:t> ana dizininde </a:t>
            </a:r>
            <a:r>
              <a:rPr lang="tr-TR" dirty="0" err="1"/>
              <a:t>cmd</a:t>
            </a:r>
            <a:r>
              <a:rPr lang="tr-TR" dirty="0"/>
              <a:t> de</a:t>
            </a:r>
          </a:p>
          <a:p>
            <a:r>
              <a:rPr lang="tr-TR" dirty="0"/>
              <a:t>	</a:t>
            </a:r>
            <a:r>
              <a:rPr lang="tr-TR" dirty="0" err="1"/>
              <a:t>npm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	çalıştır.</a:t>
            </a:r>
          </a:p>
          <a:p>
            <a:r>
              <a:rPr lang="tr-TR" dirty="0"/>
              <a:t>	</a:t>
            </a:r>
            <a:r>
              <a:rPr lang="tr-TR" dirty="0" err="1"/>
              <a:t>npm</a:t>
            </a:r>
            <a:r>
              <a:rPr lang="tr-TR" dirty="0"/>
              <a:t> start</a:t>
            </a:r>
          </a:p>
          <a:p>
            <a:r>
              <a:rPr lang="tr-TR" dirty="0"/>
              <a:t>ile </a:t>
            </a:r>
            <a:r>
              <a:rPr lang="tr-TR" dirty="0" err="1"/>
              <a:t>front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uygulamasını başlatıyoruz.</a:t>
            </a:r>
          </a:p>
          <a:p>
            <a:endParaRPr lang="tr-TR" dirty="0"/>
          </a:p>
          <a:p>
            <a:r>
              <a:rPr lang="tr-TR" dirty="0" err="1"/>
              <a:t>npm</a:t>
            </a:r>
            <a:r>
              <a:rPr lang="tr-TR" dirty="0"/>
              <a:t> çalıştıktan sonra API uygulamasını açın.</a:t>
            </a:r>
          </a:p>
          <a:p>
            <a:endParaRPr lang="tr-TR" dirty="0"/>
          </a:p>
          <a:p>
            <a:r>
              <a:rPr lang="tr-TR" dirty="0" err="1"/>
              <a:t>front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de </a:t>
            </a:r>
          </a:p>
          <a:p>
            <a:r>
              <a:rPr lang="tr-TR" dirty="0"/>
              <a:t>sağ tıklayıp network teki isteğini </a:t>
            </a:r>
          </a:p>
          <a:p>
            <a:r>
              <a:rPr lang="tr-TR" dirty="0"/>
              <a:t>kontrol edebiliriz.</a:t>
            </a:r>
          </a:p>
          <a:p>
            <a:endParaRPr lang="tr-TR" dirty="0"/>
          </a:p>
          <a:p>
            <a:r>
              <a:rPr lang="tr-TR" dirty="0"/>
              <a:t>Sonraki adımda StreamApp.java yani </a:t>
            </a:r>
            <a:r>
              <a:rPr lang="tr-TR" dirty="0" err="1"/>
              <a:t>consomer</a:t>
            </a:r>
            <a:r>
              <a:rPr lang="tr-TR" dirty="0"/>
              <a:t> kısmını çalıştırın. </a:t>
            </a:r>
          </a:p>
          <a:p>
            <a:r>
              <a:rPr lang="tr-TR" dirty="0"/>
              <a:t>Ve Robo3T ile kontrol edelim.</a:t>
            </a:r>
          </a:p>
          <a:p>
            <a:endParaRPr lang="tr-TR" dirty="0"/>
          </a:p>
          <a:p>
            <a:r>
              <a:rPr lang="tr-TR" dirty="0"/>
              <a:t>Yapılan arama saatine göre aşağıdaki gibi gözükecektir.</a:t>
            </a:r>
          </a:p>
          <a:p>
            <a:endParaRPr lang="tr-TR" dirty="0"/>
          </a:p>
          <a:p>
            <a:r>
              <a:rPr lang="tr-TR" dirty="0"/>
              <a:t>Görselleştirmesini de KIBANA ile yapabiliriz.</a:t>
            </a:r>
          </a:p>
        </p:txBody>
      </p:sp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53EE90A-1F8E-4656-BD89-20941A4F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57E358E-BFB7-48F7-89BE-FF5C3BD1F0BB}"/>
              </a:ext>
            </a:extLst>
          </p:cNvPr>
          <p:cNvSpPr/>
          <p:nvPr/>
        </p:nvSpPr>
        <p:spPr>
          <a:xfrm>
            <a:off x="8145194" y="4445391"/>
            <a:ext cx="2363372" cy="30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A2F7C820-C6B8-4012-9E99-341A720F81AF}"/>
              </a:ext>
            </a:extLst>
          </p:cNvPr>
          <p:cNvSpPr/>
          <p:nvPr/>
        </p:nvSpPr>
        <p:spPr>
          <a:xfrm>
            <a:off x="8145194" y="3428999"/>
            <a:ext cx="2363372" cy="3094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5410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2C44F494-CAA2-4862-834C-49A240C1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98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88F8CF8A-10CF-4697-ADBA-619C51E43D28}"/>
              </a:ext>
            </a:extLst>
          </p:cNvPr>
          <p:cNvSpPr txBox="1"/>
          <p:nvPr/>
        </p:nvSpPr>
        <p:spPr>
          <a:xfrm>
            <a:off x="759655" y="1392702"/>
            <a:ext cx="856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HANGİ TEKNOLOJİNİN KULLANILACAĞI YAPILACAK İŞE GÖRE DEĞİŞEBİLİR.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/>
              <a:t>end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1194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3830430-DB13-435F-BD4F-23C1201C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5BAA7F0-D16D-4617-84B4-4AB7A4DB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6C8E11E-06A9-4BA9-8C1C-4C2D456D3761}"/>
              </a:ext>
            </a:extLst>
          </p:cNvPr>
          <p:cNvSpPr txBox="1"/>
          <p:nvPr/>
        </p:nvSpPr>
        <p:spPr>
          <a:xfrm>
            <a:off x="4178105" y="1519311"/>
            <a:ext cx="3651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sitelerdeki aramaların hızlı olmasını</a:t>
            </a:r>
          </a:p>
          <a:p>
            <a:r>
              <a:rPr lang="tr-TR" dirty="0" err="1"/>
              <a:t>elasticsearch</a:t>
            </a:r>
            <a:r>
              <a:rPr lang="tr-TR" dirty="0"/>
              <a:t> gibi arama teknolojileri </a:t>
            </a:r>
          </a:p>
          <a:p>
            <a:r>
              <a:rPr lang="tr-TR" dirty="0"/>
              <a:t>sağlamaktadır.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D75EB8D-D042-465B-AC68-F1802674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1957CD0-C0C9-45A2-ACD4-063369CD7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B8256C6-1F57-43A6-85B7-8AD5F8220767}"/>
              </a:ext>
            </a:extLst>
          </p:cNvPr>
          <p:cNvSpPr txBox="1"/>
          <p:nvPr/>
        </p:nvSpPr>
        <p:spPr>
          <a:xfrm>
            <a:off x="1003719" y="2100661"/>
            <a:ext cx="1314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Kullanıcının </a:t>
            </a:r>
          </a:p>
          <a:p>
            <a:r>
              <a:rPr lang="tr-TR" dirty="0"/>
              <a:t>kullandığı</a:t>
            </a:r>
          </a:p>
          <a:p>
            <a:r>
              <a:rPr lang="tr-TR" dirty="0"/>
              <a:t>kısım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2C04C47-2A34-4D19-A4B1-5E1DEFC3FE97}"/>
              </a:ext>
            </a:extLst>
          </p:cNvPr>
          <p:cNvSpPr txBox="1"/>
          <p:nvPr/>
        </p:nvSpPr>
        <p:spPr>
          <a:xfrm>
            <a:off x="5950635" y="900332"/>
            <a:ext cx="600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Batch</a:t>
            </a:r>
            <a:r>
              <a:rPr lang="tr-TR" dirty="0"/>
              <a:t> analizi herhangi bir zamanda çalışacak şekilde ayarlayabiliriz. Örneğin gece 12 de çalışacak bir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job</a:t>
            </a:r>
            <a:r>
              <a:rPr lang="tr-TR" dirty="0"/>
              <a:t> olabilir. Örnek günün hangi 15 </a:t>
            </a:r>
            <a:r>
              <a:rPr lang="tr-TR" dirty="0" err="1"/>
              <a:t>dk</a:t>
            </a:r>
            <a:r>
              <a:rPr lang="tr-TR" dirty="0"/>
              <a:t> </a:t>
            </a:r>
            <a:r>
              <a:rPr lang="tr-TR" dirty="0" err="1"/>
              <a:t>sında</a:t>
            </a:r>
            <a:r>
              <a:rPr lang="tr-TR" dirty="0"/>
              <a:t> en çok arama yapılmış gibi bir </a:t>
            </a:r>
            <a:r>
              <a:rPr lang="tr-TR" dirty="0" err="1"/>
              <a:t>job</a:t>
            </a:r>
            <a:r>
              <a:rPr lang="tr-TR" dirty="0"/>
              <a:t> olabilir.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E9BAEF7-E0E8-4793-B5E3-A5FF570B7916}"/>
              </a:ext>
            </a:extLst>
          </p:cNvPr>
          <p:cNvSpPr txBox="1"/>
          <p:nvPr/>
        </p:nvSpPr>
        <p:spPr>
          <a:xfrm>
            <a:off x="7849772" y="4994031"/>
            <a:ext cx="18470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Gerçek zamanlı</a:t>
            </a:r>
          </a:p>
          <a:p>
            <a:r>
              <a:rPr lang="tr-TR" dirty="0"/>
              <a:t>veri analizi</a:t>
            </a:r>
          </a:p>
          <a:p>
            <a:r>
              <a:rPr lang="tr-TR" dirty="0"/>
              <a:t>Anlık olarak hangi</a:t>
            </a:r>
          </a:p>
          <a:p>
            <a:r>
              <a:rPr lang="tr-TR" dirty="0"/>
              <a:t>şehirlerden istek</a:t>
            </a:r>
          </a:p>
          <a:p>
            <a:r>
              <a:rPr lang="tr-TR" dirty="0"/>
              <a:t>alınmaktadır.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FF43352-1A3C-433C-AA22-2C63239BC38D}"/>
              </a:ext>
            </a:extLst>
          </p:cNvPr>
          <p:cNvSpPr txBox="1"/>
          <p:nvPr/>
        </p:nvSpPr>
        <p:spPr>
          <a:xfrm>
            <a:off x="10343828" y="4360985"/>
            <a:ext cx="1511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Sonuçların</a:t>
            </a:r>
          </a:p>
          <a:p>
            <a:r>
              <a:rPr lang="tr-TR" dirty="0"/>
              <a:t>kayıt edileceği</a:t>
            </a:r>
          </a:p>
          <a:p>
            <a:r>
              <a:rPr lang="tr-TR" dirty="0"/>
              <a:t>yer.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9A7BB5C-1AB4-48B5-A658-164A7572A8A7}"/>
              </a:ext>
            </a:extLst>
          </p:cNvPr>
          <p:cNvSpPr txBox="1"/>
          <p:nvPr/>
        </p:nvSpPr>
        <p:spPr>
          <a:xfrm>
            <a:off x="815926" y="4083985"/>
            <a:ext cx="1679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Uygulamada</a:t>
            </a:r>
          </a:p>
          <a:p>
            <a:r>
              <a:rPr lang="tr-TR" dirty="0"/>
              <a:t>hazır bir yerden</a:t>
            </a:r>
          </a:p>
          <a:p>
            <a:r>
              <a:rPr lang="tr-TR" dirty="0"/>
              <a:t>bu işlemi yapacağız.</a:t>
            </a:r>
          </a:p>
          <a:p>
            <a:r>
              <a:rPr lang="tr-TR" dirty="0"/>
              <a:t>Bunun için</a:t>
            </a:r>
          </a:p>
          <a:p>
            <a:r>
              <a:rPr lang="tr-TR" dirty="0"/>
              <a:t>POSTMAN</a:t>
            </a:r>
          </a:p>
          <a:p>
            <a:r>
              <a:rPr lang="tr-TR" dirty="0"/>
              <a:t>uygulamasını</a:t>
            </a:r>
          </a:p>
          <a:p>
            <a:r>
              <a:rPr lang="tr-TR" dirty="0"/>
              <a:t>kullanacağız.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F3606EF-797C-4EE3-BBC6-F955814D1D91}"/>
              </a:ext>
            </a:extLst>
          </p:cNvPr>
          <p:cNvSpPr txBox="1"/>
          <p:nvPr/>
        </p:nvSpPr>
        <p:spPr>
          <a:xfrm>
            <a:off x="3311112" y="4083986"/>
            <a:ext cx="1679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Bachend</a:t>
            </a:r>
            <a:endParaRPr lang="tr-TR" dirty="0"/>
          </a:p>
          <a:p>
            <a:r>
              <a:rPr lang="tr-TR" dirty="0"/>
              <a:t>kısmını biz </a:t>
            </a:r>
          </a:p>
          <a:p>
            <a:r>
              <a:rPr lang="tr-TR" dirty="0"/>
              <a:t>yazacağız.</a:t>
            </a: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F340B54-79EA-421E-82A0-ADD935466644}"/>
              </a:ext>
            </a:extLst>
          </p:cNvPr>
          <p:cNvSpPr/>
          <p:nvPr/>
        </p:nvSpPr>
        <p:spPr>
          <a:xfrm>
            <a:off x="5472332" y="1997612"/>
            <a:ext cx="6485207" cy="2996419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77D8335-EDF2-4E2E-8BEA-4B96D386ACF8}"/>
              </a:ext>
            </a:extLst>
          </p:cNvPr>
          <p:cNvSpPr txBox="1"/>
          <p:nvPr/>
        </p:nvSpPr>
        <p:spPr>
          <a:xfrm>
            <a:off x="4342229" y="5957668"/>
            <a:ext cx="170206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r-TR" dirty="0"/>
              <a:t>Büyük veri kısmı</a:t>
            </a:r>
          </a:p>
          <a:p>
            <a:r>
              <a:rPr lang="tr-TR" dirty="0"/>
              <a:t>bu bölümdür.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B98D8FDF-2448-4297-BDF0-0201D246FAF4}"/>
              </a:ext>
            </a:extLst>
          </p:cNvPr>
          <p:cNvCxnSpPr>
            <a:stCxn id="10" idx="0"/>
          </p:cNvCxnSpPr>
          <p:nvPr/>
        </p:nvCxnSpPr>
        <p:spPr>
          <a:xfrm flipV="1">
            <a:off x="5193264" y="4994031"/>
            <a:ext cx="1502958" cy="96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4360</Words>
  <Application>Microsoft Office PowerPoint</Application>
  <PresentationFormat>Geniş ekran</PresentationFormat>
  <Paragraphs>353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JetBrains Mono</vt:lpstr>
      <vt:lpstr>OpenSans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80</cp:revision>
  <dcterms:created xsi:type="dcterms:W3CDTF">2020-08-31T17:42:26Z</dcterms:created>
  <dcterms:modified xsi:type="dcterms:W3CDTF">2020-12-08T16:35:05Z</dcterms:modified>
</cp:coreProperties>
</file>